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8" r:id="rId2"/>
    <p:sldId id="293" r:id="rId3"/>
    <p:sldId id="282" r:id="rId4"/>
    <p:sldId id="279" r:id="rId5"/>
    <p:sldId id="288" r:id="rId6"/>
    <p:sldId id="299" r:id="rId7"/>
    <p:sldId id="284" r:id="rId8"/>
    <p:sldId id="286" r:id="rId9"/>
    <p:sldId id="287" r:id="rId10"/>
    <p:sldId id="294" r:id="rId11"/>
    <p:sldId id="295" r:id="rId12"/>
    <p:sldId id="296" r:id="rId13"/>
    <p:sldId id="2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0" autoAdjust="0"/>
  </p:normalViewPr>
  <p:slideViewPr>
    <p:cSldViewPr snapToGrid="0" snapToObjects="1">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7/29/2023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7/29/2023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7/29/2023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7/29/2023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2980826" y="462169"/>
            <a:ext cx="2826415" cy="646331"/>
          </a:xfrm>
          <a:prstGeom prst="rect">
            <a:avLst/>
          </a:prstGeom>
        </p:spPr>
        <p:txBody>
          <a:bodyPr wrap="none">
            <a:spAutoFit/>
          </a:bodyPr>
          <a:lstStyle/>
          <a:p>
            <a:pPr algn="ctr"/>
            <a:r>
              <a:rPr lang="fa-IR" sz="3600" b="1" dirty="0" smtClean="0">
                <a:solidFill>
                  <a:schemeClr val="bg1"/>
                </a:solidFill>
                <a:latin typeface="Arial" pitchFamily="34" charset="0"/>
                <a:cs typeface="Arial" pitchFamily="34" charset="0"/>
              </a:rPr>
              <a:t>صحبت با نوجوان</a:t>
            </a:r>
            <a:endParaRPr lang="en-US" sz="3600" b="1" dirty="0">
              <a:solidFill>
                <a:schemeClr val="bg1"/>
              </a:solidFill>
              <a:latin typeface="Arial" pitchFamily="34" charset="0"/>
              <a:cs typeface="Arial" pitchFamily="34" charset="0"/>
            </a:endParaRPr>
          </a:p>
        </p:txBody>
      </p:sp>
      <p:sp>
        <p:nvSpPr>
          <p:cNvPr id="6" name="Rectangle 5"/>
          <p:cNvSpPr/>
          <p:nvPr/>
        </p:nvSpPr>
        <p:spPr>
          <a:xfrm>
            <a:off x="423081" y="1368720"/>
            <a:ext cx="8488907" cy="4401205"/>
          </a:xfrm>
          <a:prstGeom prst="rect">
            <a:avLst/>
          </a:prstGeom>
        </p:spPr>
        <p:txBody>
          <a:bodyPr wrap="square">
            <a:spAutoFit/>
          </a:bodyPr>
          <a:lstStyle/>
          <a:p>
            <a:pPr marL="342900" indent="-342900" algn="just" rtl="1">
              <a:buClr>
                <a:schemeClr val="bg1"/>
              </a:buClr>
              <a:buFont typeface="Wingdings" panose="05000000000000000000" pitchFamily="2" charset="2"/>
              <a:buChar char="§"/>
            </a:pPr>
            <a:r>
              <a:rPr lang="x-none" sz="2800" b="1" dirty="0" smtClean="0">
                <a:solidFill>
                  <a:schemeClr val="accent5">
                    <a:lumMod val="40000"/>
                    <a:lumOff val="60000"/>
                  </a:schemeClr>
                </a:solidFill>
                <a:latin typeface="Arial" pitchFamily="34" charset="0"/>
                <a:cs typeface="Arial" pitchFamily="34" charset="0"/>
              </a:rPr>
              <a:t>صحبت </a:t>
            </a:r>
            <a:r>
              <a:rPr lang="x-none" sz="2800" b="1" dirty="0">
                <a:solidFill>
                  <a:schemeClr val="accent5">
                    <a:lumMod val="40000"/>
                    <a:lumOff val="60000"/>
                  </a:schemeClr>
                </a:solidFill>
                <a:latin typeface="Arial" pitchFamily="34" charset="0"/>
                <a:cs typeface="Arial" pitchFamily="34" charset="0"/>
              </a:rPr>
              <a:t>دربردارنده واقعیت‌ها </a:t>
            </a:r>
            <a:r>
              <a:rPr lang="x-none" sz="2800" b="1" dirty="0" smtClean="0">
                <a:solidFill>
                  <a:schemeClr val="accent5">
                    <a:lumMod val="40000"/>
                    <a:lumOff val="60000"/>
                  </a:schemeClr>
                </a:solidFill>
                <a:latin typeface="Arial" pitchFamily="34" charset="0"/>
                <a:cs typeface="Arial" pitchFamily="34" charset="0"/>
              </a:rPr>
              <a:t>باش</a:t>
            </a:r>
            <a:r>
              <a:rPr lang="fa-IR" sz="2800" b="1" dirty="0" smtClean="0">
                <a:solidFill>
                  <a:schemeClr val="accent5">
                    <a:lumMod val="40000"/>
                    <a:lumOff val="60000"/>
                  </a:schemeClr>
                </a:solidFill>
                <a:latin typeface="Arial" pitchFamily="34" charset="0"/>
                <a:cs typeface="Arial" pitchFamily="34" charset="0"/>
              </a:rPr>
              <a:t>د</a:t>
            </a:r>
            <a:r>
              <a:rPr lang="x-none" sz="2800" b="1" dirty="0" smtClean="0">
                <a:solidFill>
                  <a:schemeClr val="accent5">
                    <a:lumMod val="40000"/>
                    <a:lumOff val="60000"/>
                  </a:schemeClr>
                </a:solidFill>
                <a:latin typeface="Arial" pitchFamily="34" charset="0"/>
                <a:cs typeface="Arial" pitchFamily="34" charset="0"/>
              </a:rPr>
              <a:t> </a:t>
            </a:r>
            <a:r>
              <a:rPr lang="x-none" sz="2800" b="1" dirty="0">
                <a:solidFill>
                  <a:schemeClr val="accent5">
                    <a:lumMod val="40000"/>
                    <a:lumOff val="60000"/>
                  </a:schemeClr>
                </a:solidFill>
                <a:latin typeface="Arial" pitchFamily="34" charset="0"/>
                <a:cs typeface="Arial" pitchFamily="34" charset="0"/>
              </a:rPr>
              <a:t>و صریح و کوتاه بیان شود.</a:t>
            </a:r>
            <a:endParaRPr lang="ar-IQ" sz="28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IQ" sz="2800" b="1" dirty="0">
                <a:solidFill>
                  <a:schemeClr val="accent5">
                    <a:lumMod val="40000"/>
                    <a:lumOff val="60000"/>
                  </a:schemeClr>
                </a:solidFill>
                <a:latin typeface="Arial" pitchFamily="34" charset="0"/>
                <a:cs typeface="Arial" pitchFamily="34" charset="0"/>
              </a:rPr>
              <a:t>از </a:t>
            </a:r>
            <a:r>
              <a:rPr lang="ar-IQ" sz="2800" b="1" dirty="0" smtClean="0">
                <a:solidFill>
                  <a:schemeClr val="accent5">
                    <a:lumMod val="40000"/>
                    <a:lumOff val="60000"/>
                  </a:schemeClr>
                </a:solidFill>
                <a:latin typeface="Arial" pitchFamily="34" charset="0"/>
                <a:cs typeface="Arial" pitchFamily="34" charset="0"/>
              </a:rPr>
              <a:t>فرصت</a:t>
            </a:r>
            <a:r>
              <a:rPr lang="fa-IR" sz="2800" b="1" dirty="0" smtClean="0">
                <a:solidFill>
                  <a:schemeClr val="accent5">
                    <a:lumMod val="40000"/>
                    <a:lumOff val="60000"/>
                  </a:schemeClr>
                </a:solidFill>
                <a:latin typeface="Arial" pitchFamily="34" charset="0"/>
                <a:cs typeface="Arial" pitchFamily="34" charset="0"/>
              </a:rPr>
              <a:t>‌</a:t>
            </a:r>
            <a:r>
              <a:rPr lang="ar-IQ" sz="2800" b="1" dirty="0" smtClean="0">
                <a:solidFill>
                  <a:schemeClr val="accent5">
                    <a:lumMod val="40000"/>
                    <a:lumOff val="60000"/>
                  </a:schemeClr>
                </a:solidFill>
                <a:latin typeface="Arial" pitchFamily="34" charset="0"/>
                <a:cs typeface="Arial" pitchFamily="34" charset="0"/>
              </a:rPr>
              <a:t>ها </a:t>
            </a:r>
            <a:r>
              <a:rPr lang="ar-IQ" sz="2800" b="1" dirty="0">
                <a:solidFill>
                  <a:schemeClr val="accent5">
                    <a:lumMod val="40000"/>
                    <a:lumOff val="60000"/>
                  </a:schemeClr>
                </a:solidFill>
                <a:latin typeface="Arial" pitchFamily="34" charset="0"/>
                <a:cs typeface="Arial" pitchFamily="34" charset="0"/>
              </a:rPr>
              <a:t>استفاده کنید</a:t>
            </a:r>
            <a:r>
              <a:rPr lang="ar-IQ" sz="2800" b="1" dirty="0" smtClean="0">
                <a:solidFill>
                  <a:schemeClr val="accent5">
                    <a:lumMod val="40000"/>
                    <a:lumOff val="60000"/>
                  </a:schemeClr>
                </a:solidFill>
                <a:latin typeface="Arial" pitchFamily="34" charset="0"/>
                <a:cs typeface="Arial" pitchFamily="34" charset="0"/>
              </a:rPr>
              <a:t>.</a:t>
            </a:r>
            <a:endParaRPr lang="fa-IR" sz="2800" b="1" dirty="0" smtClean="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fa-IR" sz="2800" b="1" dirty="0">
                <a:solidFill>
                  <a:schemeClr val="accent5">
                    <a:lumMod val="40000"/>
                    <a:lumOff val="60000"/>
                  </a:schemeClr>
                </a:solidFill>
                <a:latin typeface="Arial" pitchFamily="34" charset="0"/>
                <a:cs typeface="Arial" pitchFamily="34" charset="0"/>
              </a:rPr>
              <a:t>ب</a:t>
            </a:r>
            <a:r>
              <a:rPr lang="ar-SA" sz="2800" b="1" dirty="0" smtClean="0">
                <a:solidFill>
                  <a:schemeClr val="accent5">
                    <a:lumMod val="40000"/>
                    <a:lumOff val="60000"/>
                  </a:schemeClr>
                </a:solidFill>
                <a:latin typeface="Arial" pitchFamily="34" charset="0"/>
                <a:cs typeface="Arial" pitchFamily="34" charset="0"/>
              </a:rPr>
              <a:t>كوشيد </a:t>
            </a:r>
            <a:r>
              <a:rPr lang="ar-SA" sz="2800" b="1" dirty="0">
                <a:solidFill>
                  <a:schemeClr val="accent5">
                    <a:lumMod val="40000"/>
                    <a:lumOff val="60000"/>
                  </a:schemeClr>
                </a:solidFill>
                <a:latin typeface="Arial" pitchFamily="34" charset="0"/>
                <a:cs typeface="Arial" pitchFamily="34" charset="0"/>
              </a:rPr>
              <a:t>از سخنراني اجتناب نمایید و توجه خود را بيشتر به گفتگوي آزاد متمركز كنيد. </a:t>
            </a:r>
            <a:endParaRPr lang="fa-IR" sz="28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latin typeface="Arial" pitchFamily="34" charset="0"/>
                <a:cs typeface="Arial" pitchFamily="34" charset="0"/>
              </a:rPr>
              <a:t>همواره </a:t>
            </a:r>
            <a:r>
              <a:rPr lang="ar-SA" sz="2800" b="1" dirty="0">
                <a:solidFill>
                  <a:schemeClr val="accent5">
                    <a:lumMod val="40000"/>
                    <a:lumOff val="60000"/>
                  </a:schemeClr>
                </a:solidFill>
                <a:latin typeface="Arial" pitchFamily="34" charset="0"/>
                <a:cs typeface="Arial" pitchFamily="34" charset="0"/>
              </a:rPr>
              <a:t>برخورد آرام داشته باشید و نوجوان را به سوال پرسيدن و حرف زدن دربارة افكارشان ترغيب نماييد. </a:t>
            </a:r>
            <a:endParaRPr lang="en-US" sz="28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latin typeface="Arial" pitchFamily="34" charset="0"/>
                <a:cs typeface="Arial" pitchFamily="34" charset="0"/>
              </a:rPr>
              <a:t>سعي </a:t>
            </a:r>
            <a:r>
              <a:rPr lang="ar-SA" sz="2800" b="1" dirty="0">
                <a:solidFill>
                  <a:schemeClr val="accent5">
                    <a:lumMod val="40000"/>
                    <a:lumOff val="60000"/>
                  </a:schemeClr>
                </a:solidFill>
                <a:latin typeface="Arial" pitchFamily="34" charset="0"/>
                <a:cs typeface="Arial" pitchFamily="34" charset="0"/>
              </a:rPr>
              <a:t>كنيد ديدگاه فرزند خود را درک کنید. </a:t>
            </a:r>
            <a:endParaRPr lang="fa-IR" sz="28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latin typeface="Arial" pitchFamily="34" charset="0"/>
                <a:cs typeface="Arial" pitchFamily="34" charset="0"/>
              </a:rPr>
              <a:t>از </a:t>
            </a:r>
            <a:r>
              <a:rPr lang="ar-SA" sz="2800" b="1" dirty="0">
                <a:solidFill>
                  <a:schemeClr val="accent5">
                    <a:lumMod val="40000"/>
                    <a:lumOff val="60000"/>
                  </a:schemeClr>
                </a:solidFill>
                <a:latin typeface="Arial" pitchFamily="34" charset="0"/>
                <a:cs typeface="Arial" pitchFamily="34" charset="0"/>
              </a:rPr>
              <a:t>نوجوانان انتظار نداشته باشيد صرفا به علت اینكه شما پدر يا مادر او هستيد، درباره همه چيز با شما موافق باشند، ولي به ياد داشته باشيد كه والدين هم حقوقي دارند. </a:t>
            </a:r>
            <a:endParaRPr lang="en-US" sz="28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439830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2688280" y="462169"/>
            <a:ext cx="3411511" cy="646331"/>
          </a:xfrm>
          <a:prstGeom prst="rect">
            <a:avLst/>
          </a:prstGeom>
        </p:spPr>
        <p:txBody>
          <a:bodyPr wrap="none">
            <a:spAutoFit/>
          </a:bodyPr>
          <a:lstStyle/>
          <a:p>
            <a:pPr algn="just" rtl="1"/>
            <a:r>
              <a:rPr lang="fa-IR" sz="3600" b="1" dirty="0" smtClean="0">
                <a:solidFill>
                  <a:schemeClr val="bg1"/>
                </a:solidFill>
                <a:cs typeface="B Nazanin" panose="00000400000000000000" pitchFamily="2" charset="-78"/>
              </a:rPr>
              <a:t>علایم مشکوک‌کننده</a:t>
            </a:r>
            <a:endParaRPr lang="en-US" sz="3600" b="1" dirty="0">
              <a:solidFill>
                <a:schemeClr val="bg1"/>
              </a:solidFill>
              <a:cs typeface="B Nazanin" panose="00000400000000000000" pitchFamily="2" charset="-78"/>
            </a:endParaRPr>
          </a:p>
        </p:txBody>
      </p:sp>
      <p:sp>
        <p:nvSpPr>
          <p:cNvPr id="6" name="Rectangle 5"/>
          <p:cNvSpPr/>
          <p:nvPr/>
        </p:nvSpPr>
        <p:spPr>
          <a:xfrm>
            <a:off x="525412" y="1659285"/>
            <a:ext cx="7737246" cy="3539430"/>
          </a:xfrm>
          <a:prstGeom prst="rect">
            <a:avLst/>
          </a:prstGeom>
        </p:spPr>
        <p:txBody>
          <a:bodyPr wrap="square">
            <a:spAutoFit/>
          </a:bodyPr>
          <a:lstStyle/>
          <a:p>
            <a:pPr algn="just" rtl="1"/>
            <a:r>
              <a:rPr lang="ar-SA" sz="3200" b="1" dirty="0">
                <a:solidFill>
                  <a:schemeClr val="accent5">
                    <a:lumMod val="40000"/>
                    <a:lumOff val="60000"/>
                  </a:schemeClr>
                </a:solidFill>
                <a:latin typeface="Arial" pitchFamily="34" charset="0"/>
                <a:cs typeface="Arial" pitchFamily="34" charset="0"/>
              </a:rPr>
              <a:t>این علائم قطعى و اختصاصى نیستند و ممکن است با نشانه‌های سایر مشکلات نوجوانان مشترک باشند. لذا در صورت مشاهده و بروز نیازمند بررسی‌های دقیق‌تر و کارشناسانه‌تر وجود دارد. همچنین هرگز نمی‌توان حتی با وجود همه علائم ذکر شده بدون مراجعه به‌ متخصص و انجام اقدامات لازم از مشکل اعتیاد در نوجوان اطمینان حاصل نمود. </a:t>
            </a:r>
            <a:endParaRPr lang="en-US" sz="3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362370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2854285" y="250476"/>
            <a:ext cx="3435428" cy="646331"/>
          </a:xfrm>
          <a:prstGeom prst="rect">
            <a:avLst/>
          </a:prstGeom>
        </p:spPr>
        <p:txBody>
          <a:bodyPr wrap="square">
            <a:spAutoFit/>
          </a:bodyPr>
          <a:lstStyle/>
          <a:p>
            <a:pPr algn="just" rtl="1"/>
            <a:r>
              <a:rPr lang="fa-IR" sz="3600" b="1" dirty="0" smtClean="0">
                <a:solidFill>
                  <a:schemeClr val="bg1"/>
                </a:solidFill>
                <a:latin typeface="Arial" pitchFamily="34" charset="0"/>
                <a:cs typeface="Arial" pitchFamily="34" charset="0"/>
              </a:rPr>
              <a:t>علایم مشکوک‌کننده</a:t>
            </a:r>
            <a:endParaRPr lang="en-US" sz="3600" b="1" dirty="0">
              <a:solidFill>
                <a:schemeClr val="bg1"/>
              </a:solidFill>
              <a:latin typeface="Arial" pitchFamily="34" charset="0"/>
              <a:cs typeface="Arial" pitchFamily="34" charset="0"/>
            </a:endParaRPr>
          </a:p>
        </p:txBody>
      </p:sp>
      <p:sp>
        <p:nvSpPr>
          <p:cNvPr id="6" name="Rectangle 5"/>
          <p:cNvSpPr/>
          <p:nvPr/>
        </p:nvSpPr>
        <p:spPr>
          <a:xfrm>
            <a:off x="193962" y="954097"/>
            <a:ext cx="8756073" cy="5509200"/>
          </a:xfrm>
          <a:prstGeom prst="rect">
            <a:avLst/>
          </a:prstGeom>
        </p:spPr>
        <p:txBody>
          <a:bodyPr wrap="square">
            <a:spAutoFit/>
          </a:bodyPr>
          <a:lstStyle/>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رفتارهاي بي‌ثبات و غير قابل پيش‌بيني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عدم تمايل به برقراري ارتباط و ميل به تنها ماندن در خانه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از كوره در رفتن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خلق پايين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نحوه لباس پوشيدن، دكور اتاق، سليقه موسيقي به طور ضمني حاكي از مصرف مواد است.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عدم همكاري در خانه</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رفتار فريبكارانه از قبيل خوش‌رفتاري يا بد‌رفتاري براي وادار كردن والدين به انجام كاري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بي‌علاقگي به دوستان مورد علاقه سابق و جدايي از دوستان</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تغيير ظاهر براي متفاوت به نظر رسيدن</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عدم تمرکز، فراموشكاري و بي‌نظمي</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تمرد عليه قوانين و بحث و جدل بيش از حد با اولياي امور</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عدم تمايل به انجام فعاليت خانوادگي</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خيال‌بافي و بي‌اعتنايي به واقعيت</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توجه شديد به زمان حال و بي‌اعتنايي نسبت به آينده</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امتناع از رو به رو شدن با مسائل مربوط به خانواده </a:t>
            </a:r>
            <a:endParaRPr lang="en-US" sz="2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875651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29988"/>
            <a:ext cx="9144000" cy="6858000"/>
          </a:xfrm>
          <a:prstGeom prst="rect">
            <a:avLst/>
          </a:prstGeom>
        </p:spPr>
      </p:pic>
      <p:sp>
        <p:nvSpPr>
          <p:cNvPr id="5" name="Rectangle 4"/>
          <p:cNvSpPr/>
          <p:nvPr/>
        </p:nvSpPr>
        <p:spPr>
          <a:xfrm>
            <a:off x="3153151" y="1054563"/>
            <a:ext cx="2481769" cy="646331"/>
          </a:xfrm>
          <a:prstGeom prst="rect">
            <a:avLst/>
          </a:prstGeom>
        </p:spPr>
        <p:txBody>
          <a:bodyPr wrap="none">
            <a:spAutoFit/>
          </a:bodyPr>
          <a:lstStyle/>
          <a:p>
            <a:pPr algn="just" rtl="1"/>
            <a:r>
              <a:rPr lang="fa-IR" sz="3600" b="1" dirty="0" smtClean="0">
                <a:solidFill>
                  <a:schemeClr val="bg1"/>
                </a:solidFill>
                <a:latin typeface="Arial" pitchFamily="34" charset="0"/>
                <a:cs typeface="Arial" pitchFamily="34" charset="0"/>
              </a:rPr>
              <a:t>علایم تایید‌کننده</a:t>
            </a:r>
            <a:endParaRPr lang="en-US" sz="3600" b="1" dirty="0">
              <a:solidFill>
                <a:schemeClr val="bg1"/>
              </a:solidFill>
              <a:latin typeface="Arial" pitchFamily="34" charset="0"/>
              <a:cs typeface="Arial" pitchFamily="34" charset="0"/>
            </a:endParaRPr>
          </a:p>
        </p:txBody>
      </p:sp>
      <p:sp>
        <p:nvSpPr>
          <p:cNvPr id="6" name="Rectangle 5"/>
          <p:cNvSpPr/>
          <p:nvPr/>
        </p:nvSpPr>
        <p:spPr>
          <a:xfrm>
            <a:off x="703377" y="2514182"/>
            <a:ext cx="7737246" cy="2062103"/>
          </a:xfrm>
          <a:prstGeom prst="rect">
            <a:avLst/>
          </a:prstGeom>
        </p:spPr>
        <p:txBody>
          <a:bodyPr wrap="square">
            <a:spAutoFit/>
          </a:bodyPr>
          <a:lstStyle/>
          <a:p>
            <a:pPr algn="just" rtl="1"/>
            <a:r>
              <a:rPr lang="ar-SA" sz="3200" b="1" dirty="0" smtClean="0">
                <a:solidFill>
                  <a:schemeClr val="accent5">
                    <a:lumMod val="40000"/>
                    <a:lumOff val="60000"/>
                  </a:schemeClr>
                </a:solidFill>
                <a:latin typeface="Arial" pitchFamily="34" charset="0"/>
                <a:cs typeface="Arial" pitchFamily="34" charset="0"/>
              </a:rPr>
              <a:t>علايم </a:t>
            </a:r>
            <a:r>
              <a:rPr lang="ar-SA" sz="3200" b="1" dirty="0">
                <a:solidFill>
                  <a:schemeClr val="accent5">
                    <a:lumMod val="40000"/>
                    <a:lumOff val="60000"/>
                  </a:schemeClr>
                </a:solidFill>
                <a:latin typeface="Arial" pitchFamily="34" charset="0"/>
                <a:cs typeface="Arial" pitchFamily="34" charset="0"/>
              </a:rPr>
              <a:t>تاييد كننده يا نشانه‌هاي مستقيم مصرف مواد هرگز بخشی از رشد طبيعي نوجوان نيست و بروز همزمان تعدادي از اين علايم در نوجوان بسيار جدي تلقی می‌شود. </a:t>
            </a:r>
            <a:endParaRPr lang="en-US" sz="3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1064757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0334"/>
            <a:ext cx="9144000" cy="6858000"/>
          </a:xfrm>
          <a:prstGeom prst="rect">
            <a:avLst/>
          </a:prstGeom>
        </p:spPr>
      </p:pic>
      <p:sp>
        <p:nvSpPr>
          <p:cNvPr id="5" name="Rectangle 4"/>
          <p:cNvSpPr/>
          <p:nvPr/>
        </p:nvSpPr>
        <p:spPr>
          <a:xfrm>
            <a:off x="2854285" y="220360"/>
            <a:ext cx="3435428" cy="646331"/>
          </a:xfrm>
          <a:prstGeom prst="rect">
            <a:avLst/>
          </a:prstGeom>
        </p:spPr>
        <p:txBody>
          <a:bodyPr wrap="square">
            <a:spAutoFit/>
          </a:bodyPr>
          <a:lstStyle/>
          <a:p>
            <a:pPr algn="just" rtl="1"/>
            <a:r>
              <a:rPr lang="fa-IR" sz="3600" b="1" dirty="0" smtClean="0">
                <a:solidFill>
                  <a:schemeClr val="bg1"/>
                </a:solidFill>
                <a:latin typeface="Arial" pitchFamily="34" charset="0"/>
                <a:cs typeface="Arial" pitchFamily="34" charset="0"/>
              </a:rPr>
              <a:t>علایم تایید‌کننده</a:t>
            </a:r>
            <a:endParaRPr lang="en-US" sz="3600" b="1" dirty="0">
              <a:solidFill>
                <a:schemeClr val="bg1"/>
              </a:solidFill>
              <a:latin typeface="Arial" pitchFamily="34" charset="0"/>
              <a:cs typeface="Arial" pitchFamily="34" charset="0"/>
            </a:endParaRPr>
          </a:p>
        </p:txBody>
      </p:sp>
      <p:sp>
        <p:nvSpPr>
          <p:cNvPr id="6" name="Rectangle 5"/>
          <p:cNvSpPr/>
          <p:nvPr/>
        </p:nvSpPr>
        <p:spPr>
          <a:xfrm>
            <a:off x="193962" y="856357"/>
            <a:ext cx="8756073" cy="5509200"/>
          </a:xfrm>
          <a:prstGeom prst="rect">
            <a:avLst/>
          </a:prstGeom>
        </p:spPr>
        <p:txBody>
          <a:bodyPr wrap="square">
            <a:spAutoFit/>
          </a:bodyPr>
          <a:lstStyle/>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مفقود شدن پول يا اشيا با ارزشي كه قابليت فروش داشته باشند.</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گير افتادن مکرر در حال سيگار كشيدن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پيدا شدن وسايل مصرف مواد مخدر (كاغذ سيگار، رزورق و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ناپديد شدن يا كاهش قرص‌هاى مسكن مخدر مانند كديين يا داروهاى خواب‌آور و آرامبخش</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افزايش يا كاهش قابل ملاحظه در ميزان خواب يا بى نظمى شديد خواب و بيدارى</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دوستان جديد اغلب مسن‌تر هستند و دور از خانه یکدیگر را ملاقات مى‌كنند.</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زير پا گذاشتن قوانين خانه مثل ساعت ورود و خروج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تماس‌هاي تلفني مشكوک به ويژه در شب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نوجوان در مورد حوادث كم‌اهميت مرتب دروغ مي‌گويد و اصرار دارد که دروغ نگفته است.</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مشكلات و تغييرات جسمي، مثل خستگي مداوم، بيان جملات غير‌واضح، زخم‌هاي بي‌دليل و مواردی از این قبیل.</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داشتن مقدار زيادي پول بدون آن كه توضيحي براي آن داشته باشد، يا برعكس نياز مكرر به پول زياد. </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بوى دود و الكل، يا مواد از بدن يا دهان نوجوان.</a:t>
            </a:r>
            <a:endParaRPr lang="en-US" sz="2200" b="1" dirty="0">
              <a:solidFill>
                <a:schemeClr val="accent5">
                  <a:lumMod val="40000"/>
                  <a:lumOff val="60000"/>
                </a:schemeClr>
              </a:solidFill>
              <a:latin typeface="Arial" pitchFamily="34" charset="0"/>
              <a:cs typeface="Arial" pitchFamily="34" charset="0"/>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latin typeface="Arial" pitchFamily="34" charset="0"/>
                <a:cs typeface="Arial" pitchFamily="34" charset="0"/>
              </a:rPr>
              <a:t>وقتي درباره مصرف مواد از نوجوان سوال مي‌پرسيد، با پرخاشگري جواب مي‌دهد. </a:t>
            </a:r>
            <a:endParaRPr lang="en-US" sz="2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3189312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29988"/>
            <a:ext cx="9144000" cy="6858000"/>
          </a:xfrm>
          <a:prstGeom prst="rect">
            <a:avLst/>
          </a:prstGeom>
        </p:spPr>
      </p:pic>
      <p:sp>
        <p:nvSpPr>
          <p:cNvPr id="5" name="Rectangle 4"/>
          <p:cNvSpPr/>
          <p:nvPr/>
        </p:nvSpPr>
        <p:spPr>
          <a:xfrm>
            <a:off x="2980826" y="462169"/>
            <a:ext cx="2826415" cy="646331"/>
          </a:xfrm>
          <a:prstGeom prst="rect">
            <a:avLst/>
          </a:prstGeom>
        </p:spPr>
        <p:txBody>
          <a:bodyPr wrap="none">
            <a:spAutoFit/>
          </a:bodyPr>
          <a:lstStyle/>
          <a:p>
            <a:pPr algn="ctr"/>
            <a:r>
              <a:rPr lang="fa-IR" sz="3600" b="1" dirty="0" smtClean="0">
                <a:solidFill>
                  <a:schemeClr val="bg1"/>
                </a:solidFill>
                <a:latin typeface="Arial" pitchFamily="34" charset="0"/>
                <a:cs typeface="Arial" pitchFamily="34" charset="0"/>
              </a:rPr>
              <a:t>صحبت با نوجوان</a:t>
            </a:r>
            <a:endParaRPr lang="en-US" sz="3600" b="1" dirty="0">
              <a:solidFill>
                <a:schemeClr val="bg1"/>
              </a:solidFill>
              <a:latin typeface="Arial" pitchFamily="34" charset="0"/>
              <a:cs typeface="Arial" pitchFamily="34" charset="0"/>
            </a:endParaRPr>
          </a:p>
        </p:txBody>
      </p:sp>
      <p:sp>
        <p:nvSpPr>
          <p:cNvPr id="6" name="Rectangle 5"/>
          <p:cNvSpPr/>
          <p:nvPr/>
        </p:nvSpPr>
        <p:spPr>
          <a:xfrm>
            <a:off x="423081" y="1368720"/>
            <a:ext cx="8488907" cy="4524315"/>
          </a:xfrm>
          <a:prstGeom prst="rect">
            <a:avLst/>
          </a:prstGeom>
        </p:spPr>
        <p:txBody>
          <a:bodyPr wrap="square">
            <a:spAutoFit/>
          </a:bodyPr>
          <a:lstStyle/>
          <a:p>
            <a:pPr marL="457200" indent="-457200" algn="just" rtl="1">
              <a:buClr>
                <a:schemeClr val="bg1"/>
              </a:buClr>
              <a:buFont typeface="Wingdings" panose="05000000000000000000" pitchFamily="2" charset="2"/>
              <a:buChar char="§"/>
            </a:pPr>
            <a:endParaRPr lang="fa-IR" sz="3200" b="1" dirty="0" smtClean="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latin typeface="Arial" pitchFamily="34" charset="0"/>
                <a:cs typeface="Arial" pitchFamily="34" charset="0"/>
              </a:rPr>
              <a:t>مهارت‌هاي </a:t>
            </a:r>
            <a:r>
              <a:rPr lang="ar-SA" sz="3200" b="1" dirty="0">
                <a:solidFill>
                  <a:schemeClr val="accent5">
                    <a:lumMod val="40000"/>
                    <a:lumOff val="60000"/>
                  </a:schemeClr>
                </a:solidFill>
                <a:latin typeface="Arial" pitchFamily="34" charset="0"/>
                <a:cs typeface="Arial" pitchFamily="34" charset="0"/>
              </a:rPr>
              <a:t>گوش کردن فعال را ياد بگيريد. </a:t>
            </a:r>
            <a:endParaRPr lang="en-US" sz="32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latin typeface="Arial" pitchFamily="34" charset="0"/>
                <a:cs typeface="Arial" pitchFamily="34" charset="0"/>
              </a:rPr>
              <a:t>وقتي </a:t>
            </a:r>
            <a:r>
              <a:rPr lang="ar-SA" sz="3200" b="1" dirty="0">
                <a:solidFill>
                  <a:schemeClr val="accent5">
                    <a:lumMod val="40000"/>
                    <a:lumOff val="60000"/>
                  </a:schemeClr>
                </a:solidFill>
                <a:latin typeface="Arial" pitchFamily="34" charset="0"/>
                <a:cs typeface="Arial" pitchFamily="34" charset="0"/>
              </a:rPr>
              <a:t>واقعيات را درباره مواد توضيح مي‌دهيد و درباره نقاط قوت و ضعف آن صحبت مي‌كنيد، تا آنجا كه ممكن است سعي كنيد دقيق و عيني باشيد. </a:t>
            </a:r>
            <a:endParaRPr lang="fa-IR" sz="3200" b="1" dirty="0">
              <a:solidFill>
                <a:schemeClr val="accent5">
                  <a:lumMod val="40000"/>
                  <a:lumOff val="60000"/>
                </a:schemeClr>
              </a:solidFill>
              <a:latin typeface="Arial" pitchFamily="34" charset="0"/>
              <a:cs typeface="Arial" pitchFamily="34" charset="0"/>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latin typeface="Arial" pitchFamily="34" charset="0"/>
                <a:cs typeface="Arial" pitchFamily="34" charset="0"/>
              </a:rPr>
              <a:t>از </a:t>
            </a:r>
            <a:r>
              <a:rPr lang="ar-SA" sz="3200" b="1" dirty="0">
                <a:solidFill>
                  <a:schemeClr val="accent5">
                    <a:lumMod val="40000"/>
                    <a:lumOff val="60000"/>
                  </a:schemeClr>
                </a:solidFill>
                <a:latin typeface="Arial" pitchFamily="34" charset="0"/>
                <a:cs typeface="Arial" pitchFamily="34" charset="0"/>
              </a:rPr>
              <a:t>سوالات باز پاسخ استفاده كنيد مانند، «چرا فكر مي‌كني مواد در مدرسه به مشكل تبديل شده است؟» ولي نپرسيد كه «كسي از دوستانت خواسته كه مصرف مواد را امتحان كني؟» </a:t>
            </a:r>
            <a:endParaRPr lang="en-US" sz="3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1199605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1758527" y="462169"/>
            <a:ext cx="5270994" cy="646331"/>
          </a:xfrm>
          <a:prstGeom prst="rect">
            <a:avLst/>
          </a:prstGeom>
        </p:spPr>
        <p:txBody>
          <a:bodyPr wrap="none">
            <a:spAutoFit/>
          </a:bodyPr>
          <a:lstStyle/>
          <a:p>
            <a:pPr algn="ctr"/>
            <a:r>
              <a:rPr lang="fa-IR" sz="3600" b="1" dirty="0" smtClean="0">
                <a:solidFill>
                  <a:schemeClr val="bg1"/>
                </a:solidFill>
                <a:latin typeface="Arial" pitchFamily="34" charset="0"/>
                <a:cs typeface="Arial" pitchFamily="34" charset="0"/>
              </a:rPr>
              <a:t>چگونگی پاسخ به سولات نوجوان</a:t>
            </a:r>
            <a:endParaRPr lang="en-US" sz="3600" b="1" dirty="0">
              <a:solidFill>
                <a:schemeClr val="bg1"/>
              </a:solidFill>
              <a:latin typeface="Arial" pitchFamily="34" charset="0"/>
              <a:cs typeface="Arial" pitchFamily="34" charset="0"/>
            </a:endParaRPr>
          </a:p>
        </p:txBody>
      </p:sp>
      <p:sp>
        <p:nvSpPr>
          <p:cNvPr id="6" name="Rectangle 5"/>
          <p:cNvSpPr/>
          <p:nvPr/>
        </p:nvSpPr>
        <p:spPr>
          <a:xfrm>
            <a:off x="423081" y="1516265"/>
            <a:ext cx="8488907" cy="4401205"/>
          </a:xfrm>
          <a:prstGeom prst="rect">
            <a:avLst/>
          </a:prstGeom>
        </p:spPr>
        <p:txBody>
          <a:bodyPr wrap="square">
            <a:spAutoFit/>
          </a:bodyPr>
          <a:lstStyle/>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latin typeface="Arial" pitchFamily="34" charset="0"/>
                <a:cs typeface="Arial" pitchFamily="34" charset="0"/>
              </a:rPr>
              <a:t>صادقانه پاسخ دهيد.  </a:t>
            </a:r>
            <a:endParaRPr lang="en-US" sz="2800" b="1" dirty="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latin typeface="Arial" pitchFamily="34" charset="0"/>
                <a:cs typeface="Arial" pitchFamily="34" charset="0"/>
              </a:rPr>
              <a:t>ارزش‌هاي خود را با صراحت بيان كنيد.</a:t>
            </a:r>
            <a:endParaRPr lang="en-US" sz="2800" b="1" dirty="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latin typeface="Arial" pitchFamily="34" charset="0"/>
                <a:cs typeface="Arial" pitchFamily="34" charset="0"/>
              </a:rPr>
              <a:t>مطالب مرتبط با مواد را تا حد توان بياموزيد و جهت كمک به فرزند خود براي درک و تشخيص پيام‌هاي متضادي كه دريافت مي‌كنند، آماده باشيد.</a:t>
            </a:r>
            <a:endParaRPr lang="en-US" sz="2800" b="1" dirty="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latin typeface="Arial" pitchFamily="34" charset="0"/>
                <a:cs typeface="Arial" pitchFamily="34" charset="0"/>
              </a:rPr>
              <a:t>تاكيد بر اين كه مصرف الكل و سایر مواد يک انتخاب است و در واقع قدرت خود را براي تصميم‌گيري سالم محک مي‌زنيم.</a:t>
            </a:r>
            <a:endParaRPr lang="en-US" sz="2800" b="1" dirty="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latin typeface="Arial" pitchFamily="34" charset="0"/>
                <a:cs typeface="Arial" pitchFamily="34" charset="0"/>
              </a:rPr>
              <a:t>نوجوان بايد بداند كه شما مي‌پذيريد اشتباه كردن و مشكل داشتن امري طبيعي است. آنها بايد بدانند كه هر زمان نياز داشته باشند مي‌توانند روي شما حساب كنند. </a:t>
            </a:r>
            <a:endParaRPr lang="en-US" sz="28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4054706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0677" y="-129988"/>
            <a:ext cx="9144000" cy="6858000"/>
          </a:xfrm>
          <a:prstGeom prst="rect">
            <a:avLst/>
          </a:prstGeom>
        </p:spPr>
      </p:pic>
      <p:sp>
        <p:nvSpPr>
          <p:cNvPr id="5" name="Rectangle 4"/>
          <p:cNvSpPr/>
          <p:nvPr/>
        </p:nvSpPr>
        <p:spPr>
          <a:xfrm>
            <a:off x="3477391" y="2252128"/>
            <a:ext cx="2406428" cy="830997"/>
          </a:xfrm>
          <a:prstGeom prst="rect">
            <a:avLst/>
          </a:prstGeom>
        </p:spPr>
        <p:txBody>
          <a:bodyPr wrap="none">
            <a:spAutoFit/>
          </a:bodyPr>
          <a:lstStyle/>
          <a:p>
            <a:pPr algn="ctr"/>
            <a:r>
              <a:rPr lang="ar-IQ" sz="4800" b="1" dirty="0">
                <a:solidFill>
                  <a:schemeClr val="bg1"/>
                </a:solidFill>
                <a:latin typeface="Arial" pitchFamily="34" charset="0"/>
                <a:cs typeface="Arial" pitchFamily="34" charset="0"/>
              </a:rPr>
              <a:t>گفتار هشتم</a:t>
            </a:r>
            <a:endParaRPr lang="en-US" sz="4800" b="1" dirty="0">
              <a:solidFill>
                <a:schemeClr val="bg1"/>
              </a:solidFill>
              <a:latin typeface="Arial" pitchFamily="34" charset="0"/>
              <a:cs typeface="Arial" pitchFamily="34" charset="0"/>
            </a:endParaRPr>
          </a:p>
        </p:txBody>
      </p:sp>
      <p:sp>
        <p:nvSpPr>
          <p:cNvPr id="6" name="Rectangle 5"/>
          <p:cNvSpPr/>
          <p:nvPr/>
        </p:nvSpPr>
        <p:spPr>
          <a:xfrm>
            <a:off x="636466" y="3600542"/>
            <a:ext cx="7871065" cy="769441"/>
          </a:xfrm>
          <a:prstGeom prst="rect">
            <a:avLst/>
          </a:prstGeom>
        </p:spPr>
        <p:txBody>
          <a:bodyPr wrap="none">
            <a:spAutoFit/>
          </a:bodyPr>
          <a:lstStyle/>
          <a:p>
            <a:pPr algn="ctr"/>
            <a:r>
              <a:rPr lang="ar-IQ" sz="4400" b="1" dirty="0" smtClean="0">
                <a:solidFill>
                  <a:schemeClr val="accent5">
                    <a:lumMod val="40000"/>
                    <a:lumOff val="60000"/>
                  </a:schemeClr>
                </a:solidFill>
                <a:latin typeface="Arial" pitchFamily="34" charset="0"/>
                <a:cs typeface="Arial" pitchFamily="34" charset="0"/>
              </a:rPr>
              <a:t>آگاه</a:t>
            </a:r>
            <a:r>
              <a:rPr lang="fa-IR" sz="4400" b="1" dirty="0" smtClean="0">
                <a:solidFill>
                  <a:schemeClr val="accent5">
                    <a:lumMod val="40000"/>
                    <a:lumOff val="60000"/>
                  </a:schemeClr>
                </a:solidFill>
                <a:latin typeface="Arial" pitchFamily="34" charset="0"/>
                <a:cs typeface="Arial" pitchFamily="34" charset="0"/>
              </a:rPr>
              <a:t>‌سازی</a:t>
            </a:r>
            <a:r>
              <a:rPr lang="ar-IQ" sz="4400" b="1" dirty="0" smtClean="0">
                <a:solidFill>
                  <a:schemeClr val="accent5">
                    <a:lumMod val="40000"/>
                    <a:lumOff val="60000"/>
                  </a:schemeClr>
                </a:solidFill>
                <a:latin typeface="Arial" pitchFamily="34" charset="0"/>
                <a:cs typeface="Arial" pitchFamily="34" charset="0"/>
              </a:rPr>
              <a:t> </a:t>
            </a:r>
            <a:r>
              <a:rPr lang="ar-IQ" sz="4400" b="1" dirty="0">
                <a:solidFill>
                  <a:schemeClr val="accent5">
                    <a:lumMod val="40000"/>
                    <a:lumOff val="60000"/>
                  </a:schemeClr>
                </a:solidFill>
                <a:latin typeface="Arial" pitchFamily="34" charset="0"/>
                <a:cs typeface="Arial" pitchFamily="34" charset="0"/>
              </a:rPr>
              <a:t>و گفتگو</a:t>
            </a:r>
            <a:r>
              <a:rPr lang="fa-IR" sz="4400" b="1" dirty="0">
                <a:solidFill>
                  <a:schemeClr val="accent5">
                    <a:lumMod val="40000"/>
                    <a:lumOff val="60000"/>
                  </a:schemeClr>
                </a:solidFill>
                <a:latin typeface="Arial" pitchFamily="34" charset="0"/>
                <a:cs typeface="Arial" pitchFamily="34" charset="0"/>
              </a:rPr>
              <a:t> با نوجوان</a:t>
            </a:r>
            <a:r>
              <a:rPr lang="ar-IQ" sz="4400" b="1" dirty="0">
                <a:solidFill>
                  <a:schemeClr val="accent5">
                    <a:lumMod val="40000"/>
                    <a:lumOff val="60000"/>
                  </a:schemeClr>
                </a:solidFill>
                <a:latin typeface="Arial" pitchFamily="34" charset="0"/>
                <a:cs typeface="Arial" pitchFamily="34" charset="0"/>
              </a:rPr>
              <a:t> درباره مواد</a:t>
            </a:r>
            <a:endParaRPr lang="en-US" sz="44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2796859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318655" y="583647"/>
            <a:ext cx="8593333" cy="5940088"/>
          </a:xfrm>
          <a:prstGeom prst="rect">
            <a:avLst/>
          </a:prstGeom>
        </p:spPr>
        <p:txBody>
          <a:bodyPr wrap="square">
            <a:spAutoFit/>
          </a:bodyPr>
          <a:lstStyle/>
          <a:p>
            <a:pPr algn="ctr" rtl="1"/>
            <a:r>
              <a:rPr lang="fa-IR" sz="3600" b="1" dirty="0">
                <a:solidFill>
                  <a:schemeClr val="bg1"/>
                </a:solidFill>
                <a:latin typeface="Arial" pitchFamily="34" charset="0"/>
                <a:cs typeface="Arial" pitchFamily="34" charset="0"/>
              </a:rPr>
              <a:t>اقدامات والد </a:t>
            </a:r>
            <a:r>
              <a:rPr lang="fa-IR" sz="3600" b="1" dirty="0" smtClean="0">
                <a:solidFill>
                  <a:schemeClr val="bg1"/>
                </a:solidFill>
                <a:latin typeface="Arial" pitchFamily="34" charset="0"/>
                <a:cs typeface="Arial" pitchFamily="34" charset="0"/>
              </a:rPr>
              <a:t>هوشمند</a:t>
            </a:r>
          </a:p>
          <a:p>
            <a:pPr algn="ctr" rtl="1"/>
            <a:endParaRPr lang="en-US" sz="3600" b="1" dirty="0">
              <a:solidFill>
                <a:schemeClr val="accent5">
                  <a:lumMod val="40000"/>
                  <a:lumOff val="60000"/>
                </a:schemeClr>
              </a:solidFill>
              <a:latin typeface="Arial" pitchFamily="34" charset="0"/>
              <a:cs typeface="Arial" pitchFamily="34" charset="0"/>
            </a:endParaRPr>
          </a:p>
          <a:p>
            <a:pPr algn="just" rtl="1"/>
            <a:r>
              <a:rPr lang="ar-SA" sz="2800" b="1" dirty="0" smtClean="0">
                <a:solidFill>
                  <a:schemeClr val="accent5">
                    <a:lumMod val="40000"/>
                    <a:lumOff val="60000"/>
                  </a:schemeClr>
                </a:solidFill>
                <a:latin typeface="Arial" pitchFamily="34" charset="0"/>
                <a:cs typeface="Arial" pitchFamily="34" charset="0"/>
              </a:rPr>
              <a:t>نمونه </a:t>
            </a:r>
            <a:r>
              <a:rPr lang="ar-SA" sz="2800" b="1" dirty="0">
                <a:solidFill>
                  <a:schemeClr val="accent5">
                    <a:lumMod val="40000"/>
                    <a:lumOff val="60000"/>
                  </a:schemeClr>
                </a:solidFill>
                <a:latin typeface="Arial" pitchFamily="34" charset="0"/>
                <a:cs typeface="Arial" pitchFamily="34" charset="0"/>
              </a:rPr>
              <a:t>كارهايي كه يک والد هوشمند براي محافظت از نوجوان انجام مي‌دهد:</a:t>
            </a:r>
            <a:endParaRPr lang="en-US" sz="2800" b="1" dirty="0">
              <a:solidFill>
                <a:schemeClr val="accent5">
                  <a:lumMod val="40000"/>
                  <a:lumOff val="60000"/>
                </a:schemeClr>
              </a:solidFill>
              <a:latin typeface="Arial" pitchFamily="34" charset="0"/>
              <a:cs typeface="Arial" pitchFamily="34" charset="0"/>
            </a:endParaRPr>
          </a:p>
          <a:p>
            <a:pPr lvl="0" algn="just" rtl="1"/>
            <a:endParaRPr lang="fa-IR" sz="2800" b="1" dirty="0" smtClean="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1. </a:t>
            </a:r>
            <a:r>
              <a:rPr lang="ar-SA" sz="2800" b="1" dirty="0" smtClean="0">
                <a:solidFill>
                  <a:schemeClr val="accent5">
                    <a:lumMod val="40000"/>
                    <a:lumOff val="60000"/>
                  </a:schemeClr>
                </a:solidFill>
                <a:latin typeface="Arial" pitchFamily="34" charset="0"/>
                <a:cs typeface="Arial" pitchFamily="34" charset="0"/>
              </a:rPr>
              <a:t>آگاه </a:t>
            </a:r>
            <a:r>
              <a:rPr lang="ar-SA" sz="2800" b="1" dirty="0">
                <a:solidFill>
                  <a:schemeClr val="accent5">
                    <a:lumMod val="40000"/>
                    <a:lumOff val="60000"/>
                  </a:schemeClr>
                </a:solidFill>
                <a:latin typeface="Arial" pitchFamily="34" charset="0"/>
                <a:cs typeface="Arial" pitchFamily="34" charset="0"/>
              </a:rPr>
              <a:t>و هوشمند باشيد</a:t>
            </a:r>
            <a:r>
              <a:rPr lang="ar-SA" sz="2800" b="1" dirty="0" smtClean="0">
                <a:solidFill>
                  <a:schemeClr val="accent5">
                    <a:lumMod val="40000"/>
                    <a:lumOff val="60000"/>
                  </a:schemeClr>
                </a:solidFill>
                <a:latin typeface="Arial" pitchFamily="34" charset="0"/>
                <a:cs typeface="Arial" pitchFamily="34" charset="0"/>
              </a:rPr>
              <a:t>.</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2. </a:t>
            </a:r>
            <a:r>
              <a:rPr lang="ar-SA" sz="2800" b="1" dirty="0" smtClean="0">
                <a:solidFill>
                  <a:schemeClr val="accent5">
                    <a:lumMod val="40000"/>
                    <a:lumOff val="60000"/>
                  </a:schemeClr>
                </a:solidFill>
                <a:latin typeface="Arial" pitchFamily="34" charset="0"/>
                <a:cs typeface="Arial" pitchFamily="34" charset="0"/>
              </a:rPr>
              <a:t>براي </a:t>
            </a:r>
            <a:r>
              <a:rPr lang="ar-SA" sz="2800" b="1" dirty="0">
                <a:solidFill>
                  <a:schemeClr val="accent5">
                    <a:lumMod val="40000"/>
                    <a:lumOff val="60000"/>
                  </a:schemeClr>
                </a:solidFill>
                <a:latin typeface="Arial" pitchFamily="34" charset="0"/>
                <a:cs typeface="Arial" pitchFamily="34" charset="0"/>
              </a:rPr>
              <a:t>تعهد در قبال يادگيري الگويي فراهم آوريد. </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3. </a:t>
            </a:r>
            <a:r>
              <a:rPr lang="ar-SA" sz="2800" b="1" dirty="0" smtClean="0">
                <a:solidFill>
                  <a:schemeClr val="accent5">
                    <a:lumMod val="40000"/>
                    <a:lumOff val="60000"/>
                  </a:schemeClr>
                </a:solidFill>
                <a:latin typeface="Arial" pitchFamily="34" charset="0"/>
                <a:cs typeface="Arial" pitchFamily="34" charset="0"/>
              </a:rPr>
              <a:t>به </a:t>
            </a:r>
            <a:r>
              <a:rPr lang="ar-SA" sz="2800" b="1" dirty="0">
                <a:solidFill>
                  <a:schemeClr val="accent5">
                    <a:lumMod val="40000"/>
                    <a:lumOff val="60000"/>
                  </a:schemeClr>
                </a:solidFill>
                <a:latin typeface="Arial" pitchFamily="34" charset="0"/>
                <a:cs typeface="Arial" pitchFamily="34" charset="0"/>
              </a:rPr>
              <a:t>رشد مهارت‌هاي اجتماعي، مانند برنامه‌ريزي، تصميم‌گيري و مهارت‌هاي مقاومت كمک كنيد.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4. </a:t>
            </a:r>
            <a:r>
              <a:rPr lang="ar-SA" sz="2800" b="1" dirty="0" smtClean="0">
                <a:solidFill>
                  <a:schemeClr val="accent5">
                    <a:lumMod val="40000"/>
                    <a:lumOff val="60000"/>
                  </a:schemeClr>
                </a:solidFill>
                <a:latin typeface="Arial" pitchFamily="34" charset="0"/>
                <a:cs typeface="Arial" pitchFamily="34" charset="0"/>
              </a:rPr>
              <a:t>به </a:t>
            </a:r>
            <a:r>
              <a:rPr lang="ar-SA" sz="2800" b="1" dirty="0">
                <a:solidFill>
                  <a:schemeClr val="accent5">
                    <a:lumMod val="40000"/>
                    <a:lumOff val="60000"/>
                  </a:schemeClr>
                </a:solidFill>
                <a:latin typeface="Arial" pitchFamily="34" charset="0"/>
                <a:cs typeface="Arial" pitchFamily="34" charset="0"/>
              </a:rPr>
              <a:t>نوجوانان كمک كنيد احساس قدرت و اراده شخصي، عزت نفس بالا و نظر مثبتي نسبت آينده خود داشته باشند.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5. </a:t>
            </a:r>
            <a:r>
              <a:rPr lang="ar-SA" sz="2800" b="1" dirty="0" smtClean="0">
                <a:solidFill>
                  <a:schemeClr val="accent5">
                    <a:lumMod val="40000"/>
                    <a:lumOff val="60000"/>
                  </a:schemeClr>
                </a:solidFill>
                <a:latin typeface="Arial" pitchFamily="34" charset="0"/>
                <a:cs typeface="Arial" pitchFamily="34" charset="0"/>
              </a:rPr>
              <a:t>محدوديت </a:t>
            </a:r>
            <a:r>
              <a:rPr lang="ar-SA" sz="2800" b="1" dirty="0">
                <a:solidFill>
                  <a:schemeClr val="accent5">
                    <a:lumMod val="40000"/>
                    <a:lumOff val="60000"/>
                  </a:schemeClr>
                </a:solidFill>
                <a:latin typeface="Arial" pitchFamily="34" charset="0"/>
                <a:cs typeface="Arial" pitchFamily="34" charset="0"/>
              </a:rPr>
              <a:t>تعيين كنيد. الگو باشيد و انتظارات رفتارى مناسبى داشته باشيد</a:t>
            </a:r>
            <a:r>
              <a:rPr lang="ar-SA" sz="2800" b="1" dirty="0" smtClean="0">
                <a:solidFill>
                  <a:schemeClr val="accent5">
                    <a:lumMod val="40000"/>
                    <a:lumOff val="60000"/>
                  </a:schemeClr>
                </a:solidFill>
                <a:latin typeface="Arial" pitchFamily="34" charset="0"/>
                <a:cs typeface="Arial" pitchFamily="34" charset="0"/>
              </a:rPr>
              <a:t>.</a:t>
            </a:r>
            <a:endParaRPr lang="en-US" sz="28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268393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3855" y="0"/>
            <a:ext cx="9144000" cy="6858000"/>
          </a:xfrm>
          <a:prstGeom prst="rect">
            <a:avLst/>
          </a:prstGeom>
        </p:spPr>
      </p:pic>
      <p:sp>
        <p:nvSpPr>
          <p:cNvPr id="6" name="Rectangle 5"/>
          <p:cNvSpPr/>
          <p:nvPr/>
        </p:nvSpPr>
        <p:spPr>
          <a:xfrm>
            <a:off x="327546" y="1156047"/>
            <a:ext cx="8488907" cy="4832092"/>
          </a:xfrm>
          <a:prstGeom prst="rect">
            <a:avLst/>
          </a:prstGeom>
        </p:spPr>
        <p:txBody>
          <a:bodyPr wrap="square">
            <a:spAutoFit/>
          </a:bodyPr>
          <a:lstStyle/>
          <a:p>
            <a:pPr lvl="0" algn="just" rtl="1"/>
            <a:r>
              <a:rPr lang="fa-IR" sz="2800" b="1" dirty="0" smtClean="0">
                <a:solidFill>
                  <a:schemeClr val="accent5">
                    <a:lumMod val="40000"/>
                    <a:lumOff val="60000"/>
                  </a:schemeClr>
                </a:solidFill>
                <a:latin typeface="Arial" pitchFamily="34" charset="0"/>
                <a:cs typeface="Arial" pitchFamily="34" charset="0"/>
              </a:rPr>
              <a:t>6. </a:t>
            </a:r>
            <a:r>
              <a:rPr lang="ar-SA" sz="2800" b="1" dirty="0">
                <a:solidFill>
                  <a:schemeClr val="accent5">
                    <a:lumMod val="40000"/>
                    <a:lumOff val="60000"/>
                  </a:schemeClr>
                </a:solidFill>
                <a:latin typeface="Arial" pitchFamily="34" charset="0"/>
                <a:cs typeface="Arial" pitchFamily="34" charset="0"/>
              </a:rPr>
              <a:t>ويژگي‌هاي مثبت مانند مسئوليت‌پذيري و خويشتنداري را تقويت كنيد. </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7. </a:t>
            </a:r>
            <a:r>
              <a:rPr lang="ar-SA" sz="2800" b="1" dirty="0" smtClean="0">
                <a:solidFill>
                  <a:schemeClr val="accent5">
                    <a:lumMod val="40000"/>
                    <a:lumOff val="60000"/>
                  </a:schemeClr>
                </a:solidFill>
                <a:latin typeface="Arial" pitchFamily="34" charset="0"/>
                <a:cs typeface="Arial" pitchFamily="34" charset="0"/>
              </a:rPr>
              <a:t>از </a:t>
            </a:r>
            <a:r>
              <a:rPr lang="ar-SA" sz="2800" b="1" dirty="0">
                <a:solidFill>
                  <a:schemeClr val="accent5">
                    <a:lumMod val="40000"/>
                    <a:lumOff val="60000"/>
                  </a:schemeClr>
                </a:solidFill>
                <a:latin typeface="Arial" pitchFamily="34" charset="0"/>
                <a:cs typeface="Arial" pitchFamily="34" charset="0"/>
              </a:rPr>
              <a:t>همه اعضاي خانواده حمايت كنيد</a:t>
            </a:r>
            <a:r>
              <a:rPr lang="ar-SA" sz="2800" b="1" dirty="0" smtClean="0">
                <a:solidFill>
                  <a:schemeClr val="accent5">
                    <a:lumMod val="40000"/>
                    <a:lumOff val="60000"/>
                  </a:schemeClr>
                </a:solidFill>
                <a:latin typeface="Arial" pitchFamily="34" charset="0"/>
                <a:cs typeface="Arial" pitchFamily="34" charset="0"/>
              </a:rPr>
              <a:t>.</a:t>
            </a:r>
            <a:endParaRPr lang="fa-IR" sz="2800" b="1" dirty="0" smtClean="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8. </a:t>
            </a:r>
            <a:r>
              <a:rPr lang="ar-SA" sz="2800" b="1" dirty="0" smtClean="0">
                <a:solidFill>
                  <a:schemeClr val="accent5">
                    <a:lumMod val="40000"/>
                    <a:lumOff val="60000"/>
                  </a:schemeClr>
                </a:solidFill>
                <a:latin typeface="Arial" pitchFamily="34" charset="0"/>
                <a:cs typeface="Arial" pitchFamily="34" charset="0"/>
              </a:rPr>
              <a:t>با </a:t>
            </a:r>
            <a:r>
              <a:rPr lang="ar-SA" sz="2800" b="1" dirty="0">
                <a:solidFill>
                  <a:schemeClr val="accent5">
                    <a:lumMod val="40000"/>
                    <a:lumOff val="60000"/>
                  </a:schemeClr>
                </a:solidFill>
                <a:latin typeface="Arial" pitchFamily="34" charset="0"/>
                <a:cs typeface="Arial" pitchFamily="34" charset="0"/>
              </a:rPr>
              <a:t>يكديگر ارتباط مثبت داشته باشيد.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9. </a:t>
            </a:r>
            <a:r>
              <a:rPr lang="ar-SA" sz="2800" b="1" dirty="0" smtClean="0">
                <a:solidFill>
                  <a:schemeClr val="accent5">
                    <a:lumMod val="40000"/>
                    <a:lumOff val="60000"/>
                  </a:schemeClr>
                </a:solidFill>
                <a:latin typeface="Arial" pitchFamily="34" charset="0"/>
                <a:cs typeface="Arial" pitchFamily="34" charset="0"/>
              </a:rPr>
              <a:t>استفاده </a:t>
            </a:r>
            <a:r>
              <a:rPr lang="ar-SA" sz="2800" b="1" dirty="0">
                <a:solidFill>
                  <a:schemeClr val="accent5">
                    <a:lumMod val="40000"/>
                    <a:lumOff val="60000"/>
                  </a:schemeClr>
                </a:solidFill>
                <a:latin typeface="Arial" pitchFamily="34" charset="0"/>
                <a:cs typeface="Arial" pitchFamily="34" charset="0"/>
              </a:rPr>
              <a:t>مفيد از وقت را تشويق كنيد، مثلا در فعاليت‌هاي تفريحي و خلاق شركت کرده و يا در منزل به افراد كمک نمایید.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10. </a:t>
            </a:r>
            <a:r>
              <a:rPr lang="ar-SA" sz="2800" b="1" dirty="0" smtClean="0">
                <a:solidFill>
                  <a:schemeClr val="accent5">
                    <a:lumMod val="40000"/>
                    <a:lumOff val="60000"/>
                  </a:schemeClr>
                </a:solidFill>
                <a:latin typeface="Arial" pitchFamily="34" charset="0"/>
                <a:cs typeface="Arial" pitchFamily="34" charset="0"/>
              </a:rPr>
              <a:t>آگاهي </a:t>
            </a:r>
            <a:r>
              <a:rPr lang="ar-SA" sz="2800" b="1" dirty="0">
                <a:solidFill>
                  <a:schemeClr val="accent5">
                    <a:lumMod val="40000"/>
                    <a:lumOff val="60000"/>
                  </a:schemeClr>
                </a:solidFill>
                <a:latin typeface="Arial" pitchFamily="34" charset="0"/>
                <a:cs typeface="Arial" pitchFamily="34" charset="0"/>
              </a:rPr>
              <a:t>نوجوان را تقويت كنيد.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11. </a:t>
            </a:r>
            <a:r>
              <a:rPr lang="ar-SA" sz="2800" b="1" dirty="0" smtClean="0">
                <a:solidFill>
                  <a:schemeClr val="accent5">
                    <a:lumMod val="40000"/>
                    <a:lumOff val="60000"/>
                  </a:schemeClr>
                </a:solidFill>
                <a:latin typeface="Arial" pitchFamily="34" charset="0"/>
                <a:cs typeface="Arial" pitchFamily="34" charset="0"/>
              </a:rPr>
              <a:t>سطح </a:t>
            </a:r>
            <a:r>
              <a:rPr lang="ar-SA" sz="2800" b="1" dirty="0">
                <a:solidFill>
                  <a:schemeClr val="accent5">
                    <a:lumMod val="40000"/>
                    <a:lumOff val="60000"/>
                  </a:schemeClr>
                </a:solidFill>
                <a:latin typeface="Arial" pitchFamily="34" charset="0"/>
                <a:cs typeface="Arial" pitchFamily="34" charset="0"/>
              </a:rPr>
              <a:t>آگاهي و مهارت خود را بالا ببريد.</a:t>
            </a:r>
            <a:endParaRPr lang="en-US" sz="2800" b="1" dirty="0">
              <a:solidFill>
                <a:schemeClr val="accent5">
                  <a:lumMod val="40000"/>
                  <a:lumOff val="60000"/>
                </a:schemeClr>
              </a:solidFill>
              <a:latin typeface="Arial" pitchFamily="34" charset="0"/>
              <a:cs typeface="Arial" pitchFamily="34" charset="0"/>
            </a:endParaRPr>
          </a:p>
          <a:p>
            <a:pPr lvl="0" algn="just" rtl="1"/>
            <a:r>
              <a:rPr lang="fa-IR" sz="2800" b="1" dirty="0" smtClean="0">
                <a:solidFill>
                  <a:schemeClr val="accent5">
                    <a:lumMod val="40000"/>
                    <a:lumOff val="60000"/>
                  </a:schemeClr>
                </a:solidFill>
                <a:latin typeface="Arial" pitchFamily="34" charset="0"/>
                <a:cs typeface="Arial" pitchFamily="34" charset="0"/>
              </a:rPr>
              <a:t>12. </a:t>
            </a:r>
            <a:r>
              <a:rPr lang="ar-SA" sz="2800" b="1" dirty="0" smtClean="0">
                <a:solidFill>
                  <a:schemeClr val="accent5">
                    <a:lumMod val="40000"/>
                    <a:lumOff val="60000"/>
                  </a:schemeClr>
                </a:solidFill>
                <a:latin typeface="Arial" pitchFamily="34" charset="0"/>
                <a:cs typeface="Arial" pitchFamily="34" charset="0"/>
              </a:rPr>
              <a:t>با </a:t>
            </a:r>
            <a:r>
              <a:rPr lang="ar-SA" sz="2800" b="1" dirty="0">
                <a:solidFill>
                  <a:schemeClr val="accent5">
                    <a:lumMod val="40000"/>
                    <a:lumOff val="60000"/>
                  </a:schemeClr>
                </a:solidFill>
                <a:latin typeface="Arial" pitchFamily="34" charset="0"/>
                <a:cs typeface="Arial" pitchFamily="34" charset="0"/>
              </a:rPr>
              <a:t>در نظر گرفتن عوامل خطر‌ساز خانوادگی (وجود فرد مصرف‌کننده در خانواده) سعی کنید سایر عوامل را بهتر و دقیق‌تر مدیریت کنید.</a:t>
            </a:r>
            <a:endParaRPr lang="en-US" sz="28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2058487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sz="4800">
              <a:latin typeface="Arial" pitchFamily="34" charset="0"/>
              <a:cs typeface="Arial"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1908415" y="462169"/>
            <a:ext cx="4971233" cy="646331"/>
          </a:xfrm>
          <a:prstGeom prst="rect">
            <a:avLst/>
          </a:prstGeom>
        </p:spPr>
        <p:txBody>
          <a:bodyPr wrap="none">
            <a:spAutoFit/>
          </a:bodyPr>
          <a:lstStyle/>
          <a:p>
            <a:pPr algn="ctr"/>
            <a:r>
              <a:rPr lang="fa-IR" sz="3600" b="1" dirty="0" smtClean="0">
                <a:solidFill>
                  <a:schemeClr val="bg1"/>
                </a:solidFill>
                <a:latin typeface="Arial" pitchFamily="34" charset="0"/>
                <a:cs typeface="Arial" pitchFamily="34" charset="0"/>
              </a:rPr>
              <a:t>عوامل خطرساز و محافظت‌کننده</a:t>
            </a:r>
            <a:endParaRPr lang="en-US" sz="3600" b="1" dirty="0">
              <a:solidFill>
                <a:schemeClr val="bg1"/>
              </a:solidFill>
              <a:latin typeface="Arial" pitchFamily="34" charset="0"/>
              <a:cs typeface="Arial" pitchFamily="34" charset="0"/>
            </a:endParaRPr>
          </a:p>
        </p:txBody>
      </p:sp>
      <p:sp>
        <p:nvSpPr>
          <p:cNvPr id="6" name="Rectangle 5"/>
          <p:cNvSpPr/>
          <p:nvPr/>
        </p:nvSpPr>
        <p:spPr>
          <a:xfrm>
            <a:off x="423081" y="1516265"/>
            <a:ext cx="8488907" cy="4524315"/>
          </a:xfrm>
          <a:prstGeom prst="rect">
            <a:avLst/>
          </a:prstGeom>
        </p:spPr>
        <p:txBody>
          <a:bodyPr wrap="square">
            <a:spAutoFit/>
          </a:bodyPr>
          <a:lstStyle/>
          <a:p>
            <a:pPr marL="457200" lvl="0" indent="-457200" algn="just" rtl="1">
              <a:buClr>
                <a:schemeClr val="bg1"/>
              </a:buClr>
              <a:buFont typeface="Wingdings" panose="05000000000000000000" pitchFamily="2" charset="2"/>
              <a:buChar char="§"/>
            </a:pPr>
            <a:r>
              <a:rPr lang="ar-SA" sz="3200" b="1" dirty="0">
                <a:solidFill>
                  <a:schemeClr val="accent5">
                    <a:lumMod val="40000"/>
                    <a:lumOff val="60000"/>
                  </a:schemeClr>
                </a:solidFill>
                <a:latin typeface="Arial" pitchFamily="34" charset="0"/>
                <a:cs typeface="Arial" pitchFamily="34" charset="0"/>
              </a:rPr>
              <a:t>عوامل خطر، موقعيت‌ها، رويدادها، ويژگي‌ها و متغيرهايي هستند كه احتمال مصرف مواد را افزايش مي‌دهند. </a:t>
            </a:r>
            <a:endParaRPr lang="fa-IR" sz="3200" b="1" dirty="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latin typeface="Arial" pitchFamily="34" charset="0"/>
                <a:cs typeface="Arial" pitchFamily="34" charset="0"/>
              </a:rPr>
              <a:t>در </a:t>
            </a:r>
            <a:r>
              <a:rPr lang="ar-SA" sz="3200" b="1" dirty="0">
                <a:solidFill>
                  <a:schemeClr val="accent5">
                    <a:lumMod val="40000"/>
                    <a:lumOff val="60000"/>
                  </a:schemeClr>
                </a:solidFill>
                <a:latin typeface="Arial" pitchFamily="34" charset="0"/>
                <a:cs typeface="Arial" pitchFamily="34" charset="0"/>
              </a:rPr>
              <a:t>مقابل عواملي وجود دارند كه نقش محافظت‌كننده دارند و در نتيجه احتمال وقوع مشكل رفتاري در نوجوان را كاهش مي‌دهند</a:t>
            </a:r>
            <a:r>
              <a:rPr lang="ar-SA" sz="3200" b="1" dirty="0" smtClean="0">
                <a:solidFill>
                  <a:schemeClr val="accent5">
                    <a:lumMod val="40000"/>
                    <a:lumOff val="60000"/>
                  </a:schemeClr>
                </a:solidFill>
                <a:latin typeface="Arial" pitchFamily="34" charset="0"/>
                <a:cs typeface="Arial" pitchFamily="34" charset="0"/>
              </a:rPr>
              <a:t>.</a:t>
            </a:r>
            <a:endParaRPr lang="fa-IR" sz="3200" b="1" dirty="0" smtClean="0">
              <a:solidFill>
                <a:schemeClr val="accent5">
                  <a:lumMod val="40000"/>
                  <a:lumOff val="60000"/>
                </a:schemeClr>
              </a:solidFill>
              <a:latin typeface="Arial" pitchFamily="34" charset="0"/>
              <a:cs typeface="Arial" pitchFamily="34" charset="0"/>
            </a:endParaRPr>
          </a:p>
          <a:p>
            <a:pPr marL="457200" lvl="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latin typeface="Arial" pitchFamily="34" charset="0"/>
                <a:cs typeface="Arial" pitchFamily="34" charset="0"/>
              </a:rPr>
              <a:t> </a:t>
            </a:r>
            <a:r>
              <a:rPr lang="ar-SA" sz="3200" b="1" dirty="0">
                <a:solidFill>
                  <a:schemeClr val="accent5">
                    <a:lumMod val="40000"/>
                    <a:lumOff val="60000"/>
                  </a:schemeClr>
                </a:solidFill>
                <a:latin typeface="Arial" pitchFamily="34" charset="0"/>
                <a:cs typeface="Arial" pitchFamily="34" charset="0"/>
              </a:rPr>
              <a:t>بايد توجه داشته باشيم كه عوامل خطر‌ساز رابطه علّيّ با مصرف مواد ندارند بلكه در نهایت با در نظر گرفتن تعامل اين عوامل با عوامل محافظ است که مي‌توان خطر مصرف مواد در نوجوان را پيش بيني كرد. </a:t>
            </a:r>
            <a:endParaRPr lang="en-US" sz="3200" b="1" dirty="0">
              <a:solidFill>
                <a:schemeClr val="accent5">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139012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p:spPr>
      </p:pic>
      <p:graphicFrame>
        <p:nvGraphicFramePr>
          <p:cNvPr id="5" name="Table 4"/>
          <p:cNvGraphicFramePr>
            <a:graphicFrameLocks noGrp="1"/>
          </p:cNvGraphicFramePr>
          <p:nvPr>
            <p:extLst>
              <p:ext uri="{D42A27DB-BD31-4B8C-83A1-F6EECF244321}">
                <p14:modId xmlns:p14="http://schemas.microsoft.com/office/powerpoint/2010/main" val="4193865980"/>
              </p:ext>
            </p:extLst>
          </p:nvPr>
        </p:nvGraphicFramePr>
        <p:xfrm>
          <a:off x="0" y="1"/>
          <a:ext cx="9144000" cy="6791716"/>
        </p:xfrm>
        <a:graphic>
          <a:graphicData uri="http://schemas.openxmlformats.org/drawingml/2006/table">
            <a:tbl>
              <a:tblPr rtl="1" firstRow="1" firstCol="1" bandRow="1">
                <a:tableStyleId>{5C22544A-7EE6-4342-B048-85BDC9FD1C3A}</a:tableStyleId>
              </a:tblPr>
              <a:tblGrid>
                <a:gridCol w="982222"/>
                <a:gridCol w="4125429"/>
                <a:gridCol w="4036349"/>
              </a:tblGrid>
              <a:tr h="332508">
                <a:tc>
                  <a:txBody>
                    <a:bodyPr/>
                    <a:lstStyle/>
                    <a:p>
                      <a:pPr marL="0" marR="0" algn="just" rtl="1">
                        <a:lnSpc>
                          <a:spcPct val="105000"/>
                        </a:lnSpc>
                        <a:spcBef>
                          <a:spcPts val="0"/>
                        </a:spcBef>
                        <a:spcAft>
                          <a:spcPts val="1000"/>
                        </a:spcAft>
                      </a:pPr>
                      <a:r>
                        <a:rPr lang="fa-IR" sz="1700" dirty="0">
                          <a:solidFill>
                            <a:schemeClr val="tx1"/>
                          </a:solidFill>
                          <a:effectLst/>
                          <a:latin typeface="Arial" pitchFamily="34" charset="0"/>
                          <a:cs typeface="Arial" pitchFamily="34" charset="0"/>
                        </a:rPr>
                        <a:t>حوزه</a:t>
                      </a:r>
                      <a:endParaRPr lang="en-US" sz="17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1700" dirty="0">
                          <a:solidFill>
                            <a:schemeClr val="tx1"/>
                          </a:solidFill>
                          <a:effectLst/>
                          <a:latin typeface="Arial" pitchFamily="34" charset="0"/>
                          <a:cs typeface="Arial" pitchFamily="34" charset="0"/>
                        </a:rPr>
                        <a:t>عوامل خطر ساز</a:t>
                      </a:r>
                      <a:endParaRPr lang="en-US" sz="17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1700" b="1" dirty="0">
                          <a:solidFill>
                            <a:schemeClr val="tx1"/>
                          </a:solidFill>
                          <a:effectLst/>
                          <a:latin typeface="Arial" pitchFamily="34" charset="0"/>
                          <a:cs typeface="Arial" pitchFamily="34" charset="0"/>
                        </a:rPr>
                        <a:t>عوامل محافظ</a:t>
                      </a:r>
                      <a:endParaRPr lang="en-US" sz="1700" b="1"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r>
              <a:tr h="1398905">
                <a:tc>
                  <a:txBody>
                    <a:bodyPr/>
                    <a:lstStyle/>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r>
                        <a:rPr lang="fa-IR" sz="1700" dirty="0" smtClean="0">
                          <a:solidFill>
                            <a:schemeClr val="tx1"/>
                          </a:solidFill>
                          <a:effectLst/>
                          <a:latin typeface="Arial" pitchFamily="34" charset="0"/>
                          <a:cs typeface="Arial" pitchFamily="34" charset="0"/>
                        </a:rPr>
                        <a:t>فردی</a:t>
                      </a:r>
                      <a:endParaRPr lang="en-US" sz="17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5">
                        <a:lumMod val="20000"/>
                        <a:lumOff val="80000"/>
                      </a:schemeClr>
                    </a:solidFill>
                  </a:tcPr>
                </a:tc>
                <a:tc>
                  <a:txBody>
                    <a:bodyPr/>
                    <a:lstStyle/>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تندخو بودن كه برقراري ارتباط با ديگران را دشوار مي‌كند.</a:t>
                      </a:r>
                      <a:endParaRPr lang="en-US" sz="1600" b="1" dirty="0">
                        <a:effectLst/>
                        <a:latin typeface="Arial" pitchFamily="34" charset="0"/>
                        <a:cs typeface="Arial" pitchFamily="34" charset="0"/>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ابتلا به مشكلات سلامت روان مانند افسردگي يا اضطراب.</a:t>
                      </a:r>
                      <a:endParaRPr lang="en-US" sz="1600" b="1" dirty="0">
                        <a:effectLst/>
                        <a:latin typeface="Arial" pitchFamily="34" charset="0"/>
                        <a:cs typeface="Arial" pitchFamily="34" charset="0"/>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داشتن انتظارات مثبت از مواد توام با دستيابي آسان.</a:t>
                      </a:r>
                      <a:endParaRPr lang="en-US" sz="1600" b="1" dirty="0">
                        <a:effectLst/>
                        <a:latin typeface="Arial" pitchFamily="34" charset="0"/>
                        <a:cs typeface="Arial" pitchFamily="34" charset="0"/>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اقدام به تجربه كردن در سنين ابتدايي و موارد ديگر...</a:t>
                      </a:r>
                      <a:endParaRPr lang="en-US" sz="1600" b="1" dirty="0">
                        <a:solidFill>
                          <a:srgbClr val="000000"/>
                        </a:solidFill>
                        <a:effectLst/>
                        <a:latin typeface="Arial" pitchFamily="34" charset="0"/>
                        <a:cs typeface="Arial" pitchFamily="34" charset="0"/>
                      </a:endParaRPr>
                    </a:p>
                  </a:txBody>
                  <a:tcPr marL="56100" marR="56100" marT="0" marB="0">
                    <a:solidFill>
                      <a:schemeClr val="accent5">
                        <a:lumMod val="20000"/>
                        <a:lumOff val="80000"/>
                      </a:schemeClr>
                    </a:solidFill>
                  </a:tcPr>
                </a:tc>
                <a:tc>
                  <a:txBody>
                    <a:bodyPr/>
                    <a:lstStyle/>
                    <a:p>
                      <a:pPr marL="342900" marR="39370" lvl="0" indent="-342900" algn="just" rtl="1">
                        <a:lnSpc>
                          <a:spcPct val="115000"/>
                        </a:lnSpc>
                        <a:spcBef>
                          <a:spcPts val="0"/>
                        </a:spcBef>
                        <a:spcAft>
                          <a:spcPts val="165"/>
                        </a:spcAft>
                        <a:buFont typeface="Symbol" panose="05050102010706020507" pitchFamily="18" charset="2"/>
                        <a:buChar char=""/>
                      </a:pPr>
                      <a:r>
                        <a:rPr lang="ar-SA" sz="1600" b="1" dirty="0">
                          <a:effectLst/>
                          <a:latin typeface="Arial" pitchFamily="34" charset="0"/>
                          <a:cs typeface="Arial" pitchFamily="34" charset="0"/>
                        </a:rPr>
                        <a:t>خلق و خوي آسان‌گير و مثبت، اجتماعي بودن، اميدوار بودن و داشتن قدرت غلبه بر مشكلات. </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داشتن عزت نفس قوي و مهارت‌هاي مناسب اجتماعي. </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داشتن انتظارات منفي از مصرف مواد.</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در صورت مبادرت به مصرف مواد، به تاخير انداختن آن به سال‌هاي بالاتر.  </a:t>
                      </a:r>
                      <a:endParaRPr lang="en-US" sz="1600" b="1" dirty="0">
                        <a:solidFill>
                          <a:srgbClr val="000000"/>
                        </a:solidFill>
                        <a:effectLst/>
                        <a:latin typeface="Arial" pitchFamily="34" charset="0"/>
                        <a:ea typeface="Calibri" panose="020F0502020204030204" pitchFamily="34" charset="0"/>
                        <a:cs typeface="Arial" pitchFamily="34" charset="0"/>
                      </a:endParaRPr>
                    </a:p>
                  </a:txBody>
                  <a:tcPr marL="56100" marR="56100" marT="0" marB="0">
                    <a:solidFill>
                      <a:schemeClr val="accent5">
                        <a:lumMod val="20000"/>
                        <a:lumOff val="80000"/>
                      </a:schemeClr>
                    </a:solidFill>
                  </a:tcPr>
                </a:tc>
              </a:tr>
              <a:tr h="1768989">
                <a:tc>
                  <a:txBody>
                    <a:bodyPr/>
                    <a:lstStyle/>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r>
                        <a:rPr lang="fa-IR" sz="1700" dirty="0" smtClean="0">
                          <a:solidFill>
                            <a:schemeClr val="tx1"/>
                          </a:solidFill>
                          <a:effectLst/>
                          <a:latin typeface="Arial" pitchFamily="34" charset="0"/>
                          <a:cs typeface="Arial" pitchFamily="34" charset="0"/>
                        </a:rPr>
                        <a:t>خانوادگی</a:t>
                      </a:r>
                      <a:endParaRPr lang="en-US" sz="17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3">
                        <a:lumMod val="20000"/>
                        <a:lumOff val="80000"/>
                      </a:schemeClr>
                    </a:solidFill>
                  </a:tcPr>
                </a:tc>
                <a:tc>
                  <a:txBody>
                    <a:bodyPr/>
                    <a:lstStyle/>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latin typeface="Arial" pitchFamily="34" charset="0"/>
                          <a:cs typeface="Arial" pitchFamily="34" charset="0"/>
                        </a:rPr>
                        <a:t>حضور در خانواده‌اي كه گرفتار سوء مصرف مواد است يا ديدگاه سهل‌انگارانه نسبت به آن دارد.</a:t>
                      </a:r>
                      <a:endParaRPr lang="en-US" sz="1600" b="1" dirty="0">
                        <a:effectLst/>
                        <a:latin typeface="Arial" pitchFamily="34" charset="0"/>
                        <a:cs typeface="Arial" pitchFamily="34" charset="0"/>
                      </a:endParaRPr>
                    </a:p>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latin typeface="Arial" pitchFamily="34" charset="0"/>
                          <a:cs typeface="Arial" pitchFamily="34" charset="0"/>
                        </a:rPr>
                        <a:t>زيستن در محيط خانوادگي پر استرس يا غير حامي.</a:t>
                      </a:r>
                      <a:endParaRPr lang="en-US" sz="1600" b="1" dirty="0">
                        <a:effectLst/>
                        <a:latin typeface="Arial" pitchFamily="34" charset="0"/>
                        <a:cs typeface="Arial" pitchFamily="34" charset="0"/>
                      </a:endParaRPr>
                    </a:p>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latin typeface="Arial" pitchFamily="34" charset="0"/>
                          <a:cs typeface="Arial" pitchFamily="34" charset="0"/>
                        </a:rPr>
                        <a:t>داشتن والديني كه قوانين و انتظارات مبهم، نظارت ضعيف دارند، همچنين بي نظم هستند و به صورت ناهماهنگ حمايت مي‌كنند.</a:t>
                      </a:r>
                      <a:endParaRPr lang="en-US" sz="1600" b="1" dirty="0">
                        <a:solidFill>
                          <a:srgbClr val="000000"/>
                        </a:solidFill>
                        <a:effectLst/>
                        <a:latin typeface="Arial" pitchFamily="34" charset="0"/>
                        <a:cs typeface="Arial" pitchFamily="34" charset="0"/>
                      </a:endParaRPr>
                    </a:p>
                  </a:txBody>
                  <a:tcPr marL="56100" marR="56100" marT="0" marB="0">
                    <a:solidFill>
                      <a:schemeClr val="accent3">
                        <a:lumMod val="20000"/>
                        <a:lumOff val="80000"/>
                      </a:schemeClr>
                    </a:solidFill>
                  </a:tcPr>
                </a:tc>
                <a:tc>
                  <a:txBody>
                    <a:bodyPr/>
                    <a:lstStyle/>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حضور در خانواده‌اي كه درباره مصرف مواد مخدر بحث مي‌كند و نسبت به آن الگو ارايه مي‌دهد (مثلا مصرف مواد و مشروبات الكلي ممنوع است و تمام داروهاي تجويزي پزشک خوب نگهداري و درست مصرف مي‌شود).</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بهره‌مندي از والديني كه با فرزندان خود رابطه صميمي دارند، انتظارات خود را واضح بيان مي‌كنند و هميشه نظم را رعايت مي‌كنند.</a:t>
                      </a:r>
                      <a:endParaRPr lang="en-US" sz="1600" b="1" dirty="0">
                        <a:solidFill>
                          <a:srgbClr val="000000"/>
                        </a:solidFill>
                        <a:effectLst/>
                        <a:latin typeface="Arial" pitchFamily="34" charset="0"/>
                        <a:cs typeface="Arial" pitchFamily="34" charset="0"/>
                      </a:endParaRPr>
                    </a:p>
                  </a:txBody>
                  <a:tcPr marL="56100" marR="56100" marT="0" marB="0">
                    <a:solidFill>
                      <a:schemeClr val="accent3">
                        <a:lumMod val="20000"/>
                        <a:lumOff val="80000"/>
                      </a:schemeClr>
                    </a:solidFill>
                  </a:tcPr>
                </a:tc>
              </a:tr>
              <a:tr h="2020304">
                <a:tc>
                  <a:txBody>
                    <a:bodyPr/>
                    <a:lstStyle/>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endParaRPr lang="fa-IR" sz="17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r>
                        <a:rPr lang="fa-IR" sz="1700" dirty="0" smtClean="0">
                          <a:solidFill>
                            <a:schemeClr val="tx1"/>
                          </a:solidFill>
                          <a:effectLst/>
                          <a:latin typeface="Arial" pitchFamily="34" charset="0"/>
                          <a:cs typeface="Arial" pitchFamily="34" charset="0"/>
                        </a:rPr>
                        <a:t>همسالان</a:t>
                      </a:r>
                      <a:endParaRPr lang="en-US" sz="17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1">
                        <a:lumMod val="20000"/>
                        <a:lumOff val="80000"/>
                      </a:schemeClr>
                    </a:solidFill>
                  </a:tcPr>
                </a:tc>
                <a:tc>
                  <a:txBody>
                    <a:bodyPr/>
                    <a:lstStyle/>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latin typeface="Arial" pitchFamily="34" charset="0"/>
                          <a:cs typeface="Arial" pitchFamily="34" charset="0"/>
                        </a:rPr>
                        <a:t>رابطه با دوستاني كه مواد مصرف مي‌کنند يا مشوق مصرف آن هستند.</a:t>
                      </a:r>
                      <a:endParaRPr lang="en-US" sz="1600" b="1" dirty="0">
                        <a:effectLst/>
                        <a:latin typeface="Arial" pitchFamily="34" charset="0"/>
                        <a:cs typeface="Arial" pitchFamily="34" charset="0"/>
                      </a:endParaRPr>
                    </a:p>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latin typeface="Arial" pitchFamily="34" charset="0"/>
                          <a:cs typeface="Arial" pitchFamily="34" charset="0"/>
                        </a:rPr>
                        <a:t>رابطه با دوستاني كه وقت و پول زيادي دارند ولي سرگرم فعالیت‌هاي اجتماعي مثبت نيستند.</a:t>
                      </a:r>
                      <a:endParaRPr lang="en-US" sz="1600" b="1" dirty="0">
                        <a:effectLst/>
                        <a:latin typeface="Arial" pitchFamily="34" charset="0"/>
                        <a:cs typeface="Arial" pitchFamily="34" charset="0"/>
                      </a:endParaRPr>
                    </a:p>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latin typeface="Arial" pitchFamily="34" charset="0"/>
                          <a:cs typeface="Arial" pitchFamily="34" charset="0"/>
                        </a:rPr>
                        <a:t>رابطه با دوستاني كه قانون‌شكن هستند.</a:t>
                      </a:r>
                      <a:endParaRPr lang="en-US" sz="1600" b="1" dirty="0">
                        <a:solidFill>
                          <a:srgbClr val="000000"/>
                        </a:solidFill>
                        <a:effectLst/>
                        <a:latin typeface="Arial" pitchFamily="34" charset="0"/>
                        <a:cs typeface="Arial" pitchFamily="34" charset="0"/>
                      </a:endParaRPr>
                    </a:p>
                  </a:txBody>
                  <a:tcPr marL="56100" marR="56100" marT="0" marB="0">
                    <a:solidFill>
                      <a:schemeClr val="accent1">
                        <a:lumMod val="20000"/>
                        <a:lumOff val="80000"/>
                      </a:schemeClr>
                    </a:solidFill>
                  </a:tcPr>
                </a:tc>
                <a:tc>
                  <a:txBody>
                    <a:bodyPr/>
                    <a:lstStyle/>
                    <a:p>
                      <a:pPr marL="342900" marR="39370" lvl="0" indent="-342900" algn="just" rtl="1">
                        <a:lnSpc>
                          <a:spcPct val="115000"/>
                        </a:lnSpc>
                        <a:spcBef>
                          <a:spcPts val="0"/>
                        </a:spcBef>
                        <a:spcAft>
                          <a:spcPts val="140"/>
                        </a:spcAft>
                        <a:buFont typeface="Symbol" panose="05050102010706020507" pitchFamily="18" charset="2"/>
                        <a:buChar char=""/>
                      </a:pPr>
                      <a:r>
                        <a:rPr lang="ar-SA" sz="1600" b="1" dirty="0">
                          <a:effectLst/>
                          <a:latin typeface="Arial" pitchFamily="34" charset="0"/>
                          <a:cs typeface="Arial" pitchFamily="34" charset="0"/>
                        </a:rPr>
                        <a:t>رابطه با دوستاني كه نه مواد مصرف مي‌كنند و نه مصرف آن را تشويق مي‌نمایند. </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رابطه با دوستاني كه سرگرم تحصيل و ساير فعاليت‌هاي مثبت اجتماعي از قبيل ورزش، موسيقي و هنر هستند.</a:t>
                      </a:r>
                      <a:endParaRPr lang="en-US" sz="1600" b="1" dirty="0">
                        <a:effectLst/>
                        <a:latin typeface="Arial" pitchFamily="34" charset="0"/>
                        <a:cs typeface="Arial" pitchFamily="34" charset="0"/>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latin typeface="Arial" pitchFamily="34" charset="0"/>
                          <a:cs typeface="Arial" pitchFamily="34" charset="0"/>
                        </a:rPr>
                        <a:t>رابطه با دوستاني كه بر تصميم‌گيري تاثير مثبت مي‌گذارند.  </a:t>
                      </a:r>
                      <a:endParaRPr lang="en-US" sz="1600" b="1" dirty="0">
                        <a:solidFill>
                          <a:srgbClr val="000000"/>
                        </a:solidFill>
                        <a:effectLst/>
                        <a:latin typeface="Arial" pitchFamily="34" charset="0"/>
                        <a:ea typeface="Calibri" panose="020F0502020204030204" pitchFamily="34" charset="0"/>
                        <a:cs typeface="Arial" pitchFamily="34" charset="0"/>
                      </a:endParaRPr>
                    </a:p>
                  </a:txBody>
                  <a:tcPr marL="56100" marR="5610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778416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p:spPr>
      </p:pic>
      <p:graphicFrame>
        <p:nvGraphicFramePr>
          <p:cNvPr id="5" name="Table 4"/>
          <p:cNvGraphicFramePr>
            <a:graphicFrameLocks noGrp="1"/>
          </p:cNvGraphicFramePr>
          <p:nvPr>
            <p:extLst>
              <p:ext uri="{D42A27DB-BD31-4B8C-83A1-F6EECF244321}">
                <p14:modId xmlns:p14="http://schemas.microsoft.com/office/powerpoint/2010/main" val="3648421962"/>
              </p:ext>
            </p:extLst>
          </p:nvPr>
        </p:nvGraphicFramePr>
        <p:xfrm>
          <a:off x="0" y="0"/>
          <a:ext cx="9144000" cy="7148993"/>
        </p:xfrm>
        <a:graphic>
          <a:graphicData uri="http://schemas.openxmlformats.org/drawingml/2006/table">
            <a:tbl>
              <a:tblPr rtl="1" firstRow="1" firstCol="1" bandRow="1">
                <a:tableStyleId>{5C22544A-7EE6-4342-B048-85BDC9FD1C3A}</a:tableStyleId>
              </a:tblPr>
              <a:tblGrid>
                <a:gridCol w="982222"/>
                <a:gridCol w="4125429"/>
                <a:gridCol w="4036349"/>
              </a:tblGrid>
              <a:tr h="358687">
                <a:tc>
                  <a:txBody>
                    <a:bodyPr/>
                    <a:lstStyle/>
                    <a:p>
                      <a:pPr marL="0" marR="0" algn="just" rtl="1">
                        <a:lnSpc>
                          <a:spcPct val="105000"/>
                        </a:lnSpc>
                        <a:spcBef>
                          <a:spcPts val="0"/>
                        </a:spcBef>
                        <a:spcAft>
                          <a:spcPts val="1000"/>
                        </a:spcAft>
                      </a:pPr>
                      <a:r>
                        <a:rPr lang="fa-IR" sz="2200" dirty="0">
                          <a:solidFill>
                            <a:schemeClr val="tx1"/>
                          </a:solidFill>
                          <a:effectLst/>
                          <a:latin typeface="Arial" pitchFamily="34" charset="0"/>
                          <a:cs typeface="Arial" pitchFamily="34" charset="0"/>
                        </a:rPr>
                        <a:t>حوزه</a:t>
                      </a:r>
                      <a:endParaRPr lang="en-US" sz="22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2200" dirty="0">
                          <a:solidFill>
                            <a:schemeClr val="tx1"/>
                          </a:solidFill>
                          <a:effectLst/>
                          <a:latin typeface="Arial" pitchFamily="34" charset="0"/>
                          <a:cs typeface="Arial" pitchFamily="34" charset="0"/>
                        </a:rPr>
                        <a:t>عوامل خطر ساز</a:t>
                      </a:r>
                      <a:endParaRPr lang="en-US" sz="22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2200" b="1" dirty="0">
                          <a:solidFill>
                            <a:schemeClr val="tx1"/>
                          </a:solidFill>
                          <a:effectLst/>
                          <a:latin typeface="Arial" pitchFamily="34" charset="0"/>
                          <a:cs typeface="Arial" pitchFamily="34" charset="0"/>
                        </a:rPr>
                        <a:t>عوامل محافظ</a:t>
                      </a:r>
                      <a:endParaRPr lang="en-US" sz="2200" b="1"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4">
                        <a:lumMod val="20000"/>
                        <a:lumOff val="80000"/>
                      </a:schemeClr>
                    </a:solidFill>
                  </a:tcPr>
                </a:tc>
              </a:tr>
              <a:tr h="2049640">
                <a:tc>
                  <a:txBody>
                    <a:bodyPr/>
                    <a:lstStyle/>
                    <a:p>
                      <a:pPr marL="0" marR="0" algn="just" rtl="1">
                        <a:lnSpc>
                          <a:spcPct val="105000"/>
                        </a:lnSpc>
                        <a:spcBef>
                          <a:spcPts val="0"/>
                        </a:spcBef>
                        <a:spcAft>
                          <a:spcPts val="1000"/>
                        </a:spcAft>
                      </a:pPr>
                      <a:endParaRPr lang="fa-IR" sz="2200" b="1" kern="1200" dirty="0" smtClean="0">
                        <a:solidFill>
                          <a:schemeClr val="tx1"/>
                        </a:solidFill>
                        <a:effectLst/>
                        <a:latin typeface="Arial" pitchFamily="34" charset="0"/>
                        <a:ea typeface="+mn-ea"/>
                        <a:cs typeface="Arial" pitchFamily="34" charset="0"/>
                      </a:endParaRPr>
                    </a:p>
                    <a:p>
                      <a:pPr marL="0" marR="0" algn="just" rtl="1">
                        <a:lnSpc>
                          <a:spcPct val="105000"/>
                        </a:lnSpc>
                        <a:spcBef>
                          <a:spcPts val="0"/>
                        </a:spcBef>
                        <a:spcAft>
                          <a:spcPts val="1000"/>
                        </a:spcAft>
                      </a:pPr>
                      <a:r>
                        <a:rPr lang="fa-IR" sz="2200" b="1" kern="1200" dirty="0" smtClean="0">
                          <a:solidFill>
                            <a:schemeClr val="tx1"/>
                          </a:solidFill>
                          <a:effectLst/>
                          <a:latin typeface="Arial" pitchFamily="34" charset="0"/>
                          <a:ea typeface="+mn-ea"/>
                          <a:cs typeface="Arial" pitchFamily="34" charset="0"/>
                        </a:rPr>
                        <a:t>مدرسه</a:t>
                      </a:r>
                      <a:endParaRPr lang="en-US" sz="2200" b="1"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5">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شكست تحصيلي</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فضاي منفي، نامنظم و ناايمن در مدرسه</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انتظارات پايين معلمين</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عدم تعهد نسبت به مدرسه</a:t>
                      </a:r>
                      <a:endParaRPr lang="en-US" sz="2200" kern="1200" dirty="0" smtClean="0">
                        <a:solidFill>
                          <a:schemeClr val="dk1"/>
                        </a:solidFill>
                        <a:effectLst/>
                        <a:latin typeface="Arial" pitchFamily="34" charset="0"/>
                        <a:ea typeface="+mn-ea"/>
                        <a:cs typeface="Arial" pitchFamily="34" charset="0"/>
                      </a:endParaRPr>
                    </a:p>
                    <a:p>
                      <a:pPr marL="28575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رفتار منزوي/ پرخاشگرانه در كلاس</a:t>
                      </a:r>
                      <a:endParaRPr lang="en-US" sz="2200" dirty="0">
                        <a:solidFill>
                          <a:srgbClr val="000000"/>
                        </a:solidFill>
                        <a:effectLst/>
                        <a:latin typeface="Arial" pitchFamily="34" charset="0"/>
                        <a:cs typeface="Arial" pitchFamily="34" charset="0"/>
                      </a:endParaRPr>
                    </a:p>
                  </a:txBody>
                  <a:tcPr marL="56100" marR="56100" marT="0" marB="0">
                    <a:solidFill>
                      <a:schemeClr val="accent5">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محيط مدرسه با محبت و حمايت‌كننده</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en-US" sz="2200" kern="1200" dirty="0" smtClean="0">
                          <a:solidFill>
                            <a:schemeClr val="dk1"/>
                          </a:solidFill>
                          <a:effectLst/>
                          <a:latin typeface="Arial" pitchFamily="34" charset="0"/>
                          <a:ea typeface="+mn-ea"/>
                          <a:cs typeface="Arial" pitchFamily="34" charset="0"/>
                        </a:rPr>
                        <a:t> </a:t>
                      </a:r>
                      <a:r>
                        <a:rPr lang="ar-SA" sz="2200" kern="1200" dirty="0" smtClean="0">
                          <a:solidFill>
                            <a:schemeClr val="dk1"/>
                          </a:solidFill>
                          <a:effectLst/>
                          <a:latin typeface="Arial" pitchFamily="34" charset="0"/>
                          <a:ea typeface="+mn-ea"/>
                          <a:cs typeface="Arial" pitchFamily="34" charset="0"/>
                        </a:rPr>
                        <a:t>استانداردها و قوانين صريح و روشن براي رفتار مطلوب</a:t>
                      </a:r>
                      <a:endParaRPr lang="en-US" sz="2200" kern="1200" dirty="0" smtClean="0">
                        <a:solidFill>
                          <a:schemeClr val="dk1"/>
                        </a:solidFill>
                        <a:effectLst/>
                        <a:latin typeface="Arial" pitchFamily="34" charset="0"/>
                        <a:ea typeface="+mn-ea"/>
                        <a:cs typeface="Arial" pitchFamily="34" charset="0"/>
                      </a:endParaRPr>
                    </a:p>
                    <a:p>
                      <a:pPr marL="28575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مشاركت، درگيري و مسئوليت جوانان در كارها و تصميمات مدرسه</a:t>
                      </a:r>
                      <a:endParaRPr lang="fa-IR" sz="2200" kern="1200" dirty="0" smtClean="0">
                        <a:solidFill>
                          <a:schemeClr val="dk1"/>
                        </a:solidFill>
                        <a:effectLst/>
                        <a:latin typeface="Arial" pitchFamily="34" charset="0"/>
                        <a:ea typeface="+mn-ea"/>
                        <a:cs typeface="Arial" pitchFamily="34" charset="0"/>
                      </a:endParaRPr>
                    </a:p>
                    <a:p>
                      <a:pPr marL="0" indent="0" algn="just" rtl="1">
                        <a:buFont typeface="Arial" panose="020B0604020202020204" pitchFamily="34" charset="0"/>
                        <a:buNone/>
                      </a:pPr>
                      <a:endParaRPr lang="en-US" sz="2200" dirty="0">
                        <a:solidFill>
                          <a:srgbClr val="000000"/>
                        </a:solidFill>
                        <a:effectLst/>
                        <a:latin typeface="Arial" pitchFamily="34" charset="0"/>
                        <a:ea typeface="Calibri" panose="020F0502020204030204" pitchFamily="34" charset="0"/>
                        <a:cs typeface="Arial" pitchFamily="34" charset="0"/>
                      </a:endParaRPr>
                    </a:p>
                  </a:txBody>
                  <a:tcPr marL="56100" marR="56100" marT="0" marB="0">
                    <a:solidFill>
                      <a:schemeClr val="accent5">
                        <a:lumMod val="20000"/>
                        <a:lumOff val="80000"/>
                      </a:schemeClr>
                    </a:solidFill>
                  </a:tcPr>
                </a:tc>
              </a:tr>
              <a:tr h="2391246">
                <a:tc>
                  <a:txBody>
                    <a:bodyPr/>
                    <a:lstStyle/>
                    <a:p>
                      <a:pPr marL="0" marR="0" algn="just" rtl="1">
                        <a:lnSpc>
                          <a:spcPct val="105000"/>
                        </a:lnSpc>
                        <a:spcBef>
                          <a:spcPts val="0"/>
                        </a:spcBef>
                        <a:spcAft>
                          <a:spcPts val="1000"/>
                        </a:spcAft>
                      </a:pPr>
                      <a:endParaRPr lang="fa-IR" sz="22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endParaRPr lang="fa-IR" sz="22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r>
                        <a:rPr lang="fa-IR" sz="2200" dirty="0" smtClean="0">
                          <a:solidFill>
                            <a:schemeClr val="tx1"/>
                          </a:solidFill>
                          <a:effectLst/>
                          <a:latin typeface="Arial" pitchFamily="34" charset="0"/>
                          <a:cs typeface="Arial" pitchFamily="34" charset="0"/>
                        </a:rPr>
                        <a:t>جامعه</a:t>
                      </a:r>
                      <a:endParaRPr lang="en-US" sz="22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3">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هنجارهاي اجتماعي كه سوء مصرف مواد را تقويت مي‌كنند.</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رواج جرم و خلاف در جامعه يا محله</a:t>
                      </a:r>
                      <a:endParaRPr lang="en-US" sz="2200" kern="1200" dirty="0" smtClean="0">
                        <a:solidFill>
                          <a:schemeClr val="dk1"/>
                        </a:solidFill>
                        <a:effectLst/>
                        <a:latin typeface="Arial" pitchFamily="34" charset="0"/>
                        <a:ea typeface="+mn-ea"/>
                        <a:cs typeface="Arial" pitchFamily="34" charset="0"/>
                      </a:endParaRPr>
                    </a:p>
                    <a:p>
                      <a:pPr marL="285750" lvl="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دسترسي آسان به مواد</a:t>
                      </a:r>
                      <a:endParaRPr lang="en-US" sz="2200" kern="1200" dirty="0" smtClean="0">
                        <a:solidFill>
                          <a:schemeClr val="dk1"/>
                        </a:solidFill>
                        <a:effectLst/>
                        <a:latin typeface="Arial" pitchFamily="34" charset="0"/>
                        <a:ea typeface="+mn-ea"/>
                        <a:cs typeface="Arial" pitchFamily="34" charset="0"/>
                      </a:endParaRPr>
                    </a:p>
                    <a:p>
                      <a:pPr marL="285750" indent="-285750" algn="just" rtl="1">
                        <a:buFont typeface="Arial" panose="020B0604020202020204" pitchFamily="34" charset="0"/>
                        <a:buChar char="•"/>
                      </a:pPr>
                      <a:r>
                        <a:rPr lang="ar-SA" sz="2200" kern="1200" dirty="0" smtClean="0">
                          <a:solidFill>
                            <a:schemeClr val="dk1"/>
                          </a:solidFill>
                          <a:effectLst/>
                          <a:latin typeface="Arial" pitchFamily="34" charset="0"/>
                          <a:ea typeface="+mn-ea"/>
                          <a:cs typeface="Arial" pitchFamily="34" charset="0"/>
                        </a:rPr>
                        <a:t>نبود سنت‌هاى فرهنگى و تاريخى مناسب</a:t>
                      </a:r>
                      <a:endParaRPr lang="en-US" sz="2200" dirty="0">
                        <a:solidFill>
                          <a:srgbClr val="000000"/>
                        </a:solidFill>
                        <a:effectLst/>
                        <a:latin typeface="Arial" pitchFamily="34" charset="0"/>
                        <a:cs typeface="Arial" pitchFamily="34" charset="0"/>
                      </a:endParaRPr>
                    </a:p>
                  </a:txBody>
                  <a:tcPr marL="56100" marR="56100" marT="0" marB="0">
                    <a:solidFill>
                      <a:schemeClr val="accent3">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جامعه مراقب و حمایت‌کننده</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انتظارات مناسب از نوجوانان</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فعالیت‌های مذهبی یا معنوی</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فعالیت‌های حمایت شده اجتماعی</a:t>
                      </a:r>
                      <a:endParaRPr lang="en-US" sz="2200" dirty="0" smtClean="0">
                        <a:effectLst/>
                        <a:latin typeface="Arial" pitchFamily="34" charset="0"/>
                        <a:cs typeface="Arial" pitchFamily="34" charset="0"/>
                      </a:endParaRPr>
                    </a:p>
                    <a:p>
                      <a:pPr marL="28575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سطح سواد بالا درباره رسانه‌های موجود در جامعه(کاهش پیام‌های تبلیغاتی نامطلوب)</a:t>
                      </a:r>
                    </a:p>
                    <a:p>
                      <a:pPr marL="0" indent="0" algn="just" rtl="1">
                        <a:buFont typeface="Arial" panose="020B0604020202020204" pitchFamily="34" charset="0"/>
                        <a:buNone/>
                      </a:pPr>
                      <a:endParaRPr lang="en-US" sz="2200" dirty="0">
                        <a:solidFill>
                          <a:srgbClr val="000000"/>
                        </a:solidFill>
                        <a:effectLst/>
                        <a:latin typeface="Arial" pitchFamily="34" charset="0"/>
                        <a:cs typeface="Arial" pitchFamily="34" charset="0"/>
                      </a:endParaRPr>
                    </a:p>
                  </a:txBody>
                  <a:tcPr marL="56100" marR="56100" marT="0" marB="0">
                    <a:solidFill>
                      <a:schemeClr val="accent3">
                        <a:lumMod val="20000"/>
                        <a:lumOff val="80000"/>
                      </a:schemeClr>
                    </a:solidFill>
                  </a:tcPr>
                </a:tc>
              </a:tr>
              <a:tr h="2058426">
                <a:tc>
                  <a:txBody>
                    <a:bodyPr/>
                    <a:lstStyle/>
                    <a:p>
                      <a:pPr marL="0" marR="0" algn="just" rtl="1">
                        <a:lnSpc>
                          <a:spcPct val="105000"/>
                        </a:lnSpc>
                        <a:spcBef>
                          <a:spcPts val="0"/>
                        </a:spcBef>
                        <a:spcAft>
                          <a:spcPts val="1000"/>
                        </a:spcAft>
                      </a:pPr>
                      <a:endParaRPr lang="fa-IR" sz="22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endParaRPr lang="fa-IR" sz="2200" dirty="0" smtClean="0">
                        <a:solidFill>
                          <a:schemeClr val="tx1"/>
                        </a:solidFill>
                        <a:effectLst/>
                        <a:latin typeface="Arial" pitchFamily="34" charset="0"/>
                        <a:cs typeface="Arial" pitchFamily="34" charset="0"/>
                      </a:endParaRPr>
                    </a:p>
                    <a:p>
                      <a:pPr marL="0" marR="0" algn="just" rtl="1">
                        <a:lnSpc>
                          <a:spcPct val="105000"/>
                        </a:lnSpc>
                        <a:spcBef>
                          <a:spcPts val="0"/>
                        </a:spcBef>
                        <a:spcAft>
                          <a:spcPts val="1000"/>
                        </a:spcAft>
                      </a:pPr>
                      <a:r>
                        <a:rPr lang="fa-IR" sz="2200" dirty="0" smtClean="0">
                          <a:solidFill>
                            <a:schemeClr val="tx1"/>
                          </a:solidFill>
                          <a:effectLst/>
                          <a:latin typeface="Arial" pitchFamily="34" charset="0"/>
                          <a:cs typeface="Arial" pitchFamily="34" charset="0"/>
                        </a:rPr>
                        <a:t>محله</a:t>
                      </a:r>
                      <a:endParaRPr lang="en-US" sz="2200" dirty="0">
                        <a:solidFill>
                          <a:schemeClr val="tx1"/>
                        </a:solidFill>
                        <a:effectLst/>
                        <a:latin typeface="Arial" pitchFamily="34" charset="0"/>
                        <a:ea typeface="Calibri" panose="020F0502020204030204" pitchFamily="34" charset="0"/>
                        <a:cs typeface="Arial" pitchFamily="34" charset="0"/>
                      </a:endParaRPr>
                    </a:p>
                  </a:txBody>
                  <a:tcPr marL="56100" marR="56100" marT="0" marB="0">
                    <a:solidFill>
                      <a:schemeClr val="accent1">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فراوانی و سهولت دسترسی به مواد</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وجود نوجوانان مصرف کننده مواد</a:t>
                      </a:r>
                      <a:endParaRPr lang="en-US" sz="2200" dirty="0" smtClean="0">
                        <a:effectLst/>
                        <a:latin typeface="Arial" pitchFamily="34" charset="0"/>
                        <a:cs typeface="Arial" pitchFamily="34" charset="0"/>
                      </a:endParaRPr>
                    </a:p>
                    <a:p>
                      <a:pPr marL="28575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تراکم جمعیت</a:t>
                      </a:r>
                      <a:endParaRPr lang="en-US" sz="2200" dirty="0">
                        <a:solidFill>
                          <a:srgbClr val="000000"/>
                        </a:solidFill>
                        <a:effectLst/>
                        <a:latin typeface="Arial" pitchFamily="34" charset="0"/>
                        <a:cs typeface="Arial" pitchFamily="34" charset="0"/>
                      </a:endParaRPr>
                    </a:p>
                  </a:txBody>
                  <a:tcPr marL="56100" marR="56100" marT="0" marB="0">
                    <a:solidFill>
                      <a:schemeClr val="accent1">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شبکه ارتباطی شکل گرفته</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فعالیت‌های اجتماعی سامان یافته در محله</a:t>
                      </a:r>
                      <a:endParaRPr lang="en-US" sz="2200" dirty="0" smtClean="0">
                        <a:effectLst/>
                        <a:latin typeface="Arial" pitchFamily="34" charset="0"/>
                        <a:cs typeface="Arial" pitchFamily="34" charset="0"/>
                      </a:endParaRPr>
                    </a:p>
                    <a:p>
                      <a:pPr marL="285750" lvl="0" indent="-285750" algn="just" rtl="1">
                        <a:buFont typeface="Arial" panose="020B0604020202020204" pitchFamily="34" charset="0"/>
                        <a:buChar char="•"/>
                      </a:pPr>
                      <a:r>
                        <a:rPr lang="fa-IR" sz="2200" kern="1200" dirty="0" smtClean="0">
                          <a:solidFill>
                            <a:schemeClr val="dk1"/>
                          </a:solidFill>
                          <a:effectLst/>
                          <a:latin typeface="Arial" pitchFamily="34" charset="0"/>
                          <a:ea typeface="+mn-ea"/>
                          <a:cs typeface="Arial" pitchFamily="34" charset="0"/>
                        </a:rPr>
                        <a:t>امکانات مناسب ورزشی و تفریحی</a:t>
                      </a:r>
                      <a:endParaRPr lang="en-US" sz="2200" dirty="0">
                        <a:effectLst/>
                        <a:latin typeface="Arial" pitchFamily="34" charset="0"/>
                        <a:cs typeface="Arial" pitchFamily="34" charset="0"/>
                      </a:endParaRPr>
                    </a:p>
                  </a:txBody>
                  <a:tcPr marL="56100" marR="5610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8663531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503</TotalTime>
  <Words>1405</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هشتم</dc:title>
  <dc:creator>Saeed Momtazi</dc:creator>
  <cp:lastModifiedBy>Click 6</cp:lastModifiedBy>
  <cp:revision>33</cp:revision>
  <dcterms:created xsi:type="dcterms:W3CDTF">2016-01-17T21:34:38Z</dcterms:created>
  <dcterms:modified xsi:type="dcterms:W3CDTF">2023-07-29T08:14:44Z</dcterms:modified>
</cp:coreProperties>
</file>